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302" r:id="rId2"/>
    <p:sldId id="260" r:id="rId3"/>
    <p:sldId id="261" r:id="rId4"/>
    <p:sldId id="262" r:id="rId5"/>
    <p:sldId id="269" r:id="rId6"/>
    <p:sldId id="307" r:id="rId7"/>
    <p:sldId id="308" r:id="rId8"/>
    <p:sldId id="309" r:id="rId9"/>
    <p:sldId id="270" r:id="rId10"/>
    <p:sldId id="271" r:id="rId11"/>
    <p:sldId id="287" r:id="rId12"/>
    <p:sldId id="273" r:id="rId13"/>
    <p:sldId id="274" r:id="rId14"/>
    <p:sldId id="289" r:id="rId15"/>
    <p:sldId id="288" r:id="rId16"/>
    <p:sldId id="277" r:id="rId17"/>
    <p:sldId id="278" r:id="rId18"/>
    <p:sldId id="279" r:id="rId19"/>
    <p:sldId id="280" r:id="rId20"/>
    <p:sldId id="305" r:id="rId21"/>
    <p:sldId id="292" r:id="rId22"/>
    <p:sldId id="304" r:id="rId23"/>
    <p:sldId id="293" r:id="rId24"/>
    <p:sldId id="294" r:id="rId25"/>
    <p:sldId id="295" r:id="rId26"/>
    <p:sldId id="296" r:id="rId27"/>
    <p:sldId id="297" r:id="rId28"/>
    <p:sldId id="281" r:id="rId29"/>
    <p:sldId id="282" r:id="rId30"/>
    <p:sldId id="283" r:id="rId31"/>
    <p:sldId id="301" r:id="rId32"/>
    <p:sldId id="285" r:id="rId33"/>
    <p:sldId id="286" r:id="rId34"/>
    <p:sldId id="290" r:id="rId35"/>
    <p:sldId id="306" r:id="rId36"/>
    <p:sldId id="266" r:id="rId37"/>
  </p:sldIdLst>
  <p:sldSz cx="9144000" cy="5715000" type="screen16x10"/>
  <p:notesSz cx="6858000" cy="9144000"/>
  <p:embeddedFontLst>
    <p:embeddedFont>
      <p:font typeface="Calibri" pitchFamily="34" charset="0"/>
      <p:regular r:id="rId39"/>
      <p:bold r:id="rId40"/>
      <p:italic r:id="rId41"/>
      <p:boldItalic r:id="rId42"/>
    </p:embeddedFont>
    <p:embeddedFont>
      <p:font typeface="微软雅黑" pitchFamily="34" charset="-122"/>
      <p:regular r:id="rId43"/>
      <p:bold r:id="rId44"/>
    </p:embeddedFont>
    <p:embeddedFont>
      <p:font typeface="Segoe UI" pitchFamily="34" charset="0"/>
      <p:regular r:id="rId45"/>
      <p:bold r:id="rId46"/>
      <p:italic r:id="rId47"/>
      <p:boldItalic r:id="rId48"/>
    </p:embeddedFont>
    <p:embeddedFont>
      <p:font typeface="MS PGothic" pitchFamily="34" charset="-128"/>
      <p:regular r:id="rId49"/>
    </p:embeddedFont>
    <p:embeddedFont>
      <p:font typeface="幼圆" charset="-122"/>
      <p:regular r:id="rId50"/>
    </p:embeddedFont>
  </p:embeddedFontLst>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3AA3"/>
    <a:srgbClr val="920000"/>
    <a:srgbClr val="548DD4"/>
    <a:srgbClr val="5887C0"/>
    <a:srgbClr val="8BE1FF"/>
    <a:srgbClr val="067AE4"/>
    <a:srgbClr val="29C7FF"/>
    <a:srgbClr val="5DD5FF"/>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294" y="-666"/>
      </p:cViewPr>
      <p:guideLst>
        <p:guide orient="horz" pos="1800"/>
        <p:guide pos="5578"/>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Arial" charset="0"/>
                <a:ea typeface="宋体" pitchFamily="2" charset="-122"/>
              </a:defRPr>
            </a:lvl1pPr>
          </a:lstStyle>
          <a:p>
            <a:pPr>
              <a:defRPr/>
            </a:pPr>
            <a:endParaRPr lang="zh-CN" altLang="en-US"/>
          </a:p>
        </p:txBody>
      </p:sp>
      <p:sp>
        <p:nvSpPr>
          <p:cNvPr id="235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Arial" charset="0"/>
                <a:ea typeface="宋体" pitchFamily="2" charset="-122"/>
              </a:defRPr>
            </a:lvl1pPr>
          </a:lstStyle>
          <a:p>
            <a:pPr>
              <a:defRPr/>
            </a:pPr>
            <a:fld id="{AA4BB748-C37D-43F9-94A0-D06A9EB7509F}" type="datetimeFigureOut">
              <a:rPr lang="zh-CN" altLang="en-US"/>
              <a:pPr>
                <a:defRPr/>
              </a:pPr>
              <a:t>2010-12-2</a:t>
            </a:fld>
            <a:endParaRPr lang="en-US" altLang="zh-CN"/>
          </a:p>
        </p:txBody>
      </p:sp>
      <p:sp>
        <p:nvSpPr>
          <p:cNvPr id="13316" name="Rectangle 4"/>
          <p:cNvSpPr>
            <a:spLocks noGrp="1" noRot="1" noChangeAspect="1" noChangeArrowheads="1" noTextEdit="1"/>
          </p:cNvSpPr>
          <p:nvPr>
            <p:ph type="sldImg" idx="2"/>
          </p:nvPr>
        </p:nvSpPr>
        <p:spPr bwMode="auto">
          <a:xfrm>
            <a:off x="685800" y="685800"/>
            <a:ext cx="5486400" cy="3429000"/>
          </a:xfrm>
          <a:prstGeom prst="rect">
            <a:avLst/>
          </a:prstGeom>
          <a:noFill/>
          <a:ln w="9525">
            <a:solidFill>
              <a:srgbClr val="000000"/>
            </a:solidFill>
            <a:miter lim="800000"/>
            <a:headEnd/>
            <a:tailEnd/>
          </a:ln>
        </p:spPr>
      </p:sp>
      <p:sp>
        <p:nvSpPr>
          <p:cNvPr id="235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35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Arial" charset="0"/>
                <a:ea typeface="宋体" pitchFamily="2" charset="-122"/>
              </a:defRPr>
            </a:lvl1pPr>
          </a:lstStyle>
          <a:p>
            <a:pPr>
              <a:defRPr/>
            </a:pPr>
            <a:endParaRPr lang="en-US" altLang="zh-CN"/>
          </a:p>
        </p:txBody>
      </p:sp>
      <p:sp>
        <p:nvSpPr>
          <p:cNvPr id="235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Arial" charset="0"/>
                <a:ea typeface="宋体" pitchFamily="2" charset="-122"/>
              </a:defRPr>
            </a:lvl1pPr>
          </a:lstStyle>
          <a:p>
            <a:pPr>
              <a:defRPr/>
            </a:pPr>
            <a:fld id="{A456EE9C-E3BE-4FFE-ABA9-2FEC74FC9FF7}"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C77DB8BB-5881-406A-96E5-2E35104D4C90}" type="datetimeFigureOut">
              <a:rPr lang="zh-CN" altLang="en-US"/>
              <a:pPr>
                <a:defRPr/>
              </a:pPr>
              <a:t>2010-12-2</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9F3AD16-802D-4BC3-8FF1-FCF73FAE6A26}"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D06FC47-495F-4F1B-AAF5-572862667116}" type="datetimeFigureOut">
              <a:rPr lang="zh-CN" altLang="en-US"/>
              <a:pPr>
                <a:defRPr/>
              </a:pPr>
              <a:t>2010-12-2</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96F47E7-E924-41BF-A6E7-D17377829641}"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90500"/>
            <a:ext cx="2057400" cy="4064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90500"/>
            <a:ext cx="6019800" cy="4064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5B3A26B-2230-42A6-92E1-12451444B1FD}" type="datetimeFigureOut">
              <a:rPr lang="zh-CN" altLang="en-US"/>
              <a:pPr>
                <a:defRPr/>
              </a:pPr>
              <a:t>2010-12-2</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61B5D46-0D5A-4FFC-8DFC-E3EE96ED3C38}"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Picture 2" descr="C:\Documents and Settings\Administrator\桌面\没有书.bmp"/>
          <p:cNvPicPr>
            <a:picLocks noChangeAspect="1" noChangeArrowheads="1"/>
          </p:cNvPicPr>
          <p:nvPr userDrawn="1"/>
        </p:nvPicPr>
        <p:blipFill>
          <a:blip r:embed="rId2"/>
          <a:srcRect/>
          <a:stretch>
            <a:fillRect/>
          </a:stretch>
        </p:blipFill>
        <p:spPr bwMode="auto">
          <a:xfrm>
            <a:off x="-20638" y="-19050"/>
            <a:ext cx="9164638" cy="5734050"/>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9"/>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B8828283-F965-4C9C-B200-470898370D80}" type="datetimeFigureOut">
              <a:rPr lang="zh-CN" altLang="en-US"/>
              <a:pPr>
                <a:defRPr/>
              </a:pPr>
              <a:t>2010-12-2</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0366935-DDF0-409D-88DD-90BB3FADBB6A}"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C3BFB9CA-B67A-4A8D-8421-995D7BA16BBA}" type="datetimeFigureOut">
              <a:rPr lang="zh-CN" altLang="en-US"/>
              <a:pPr>
                <a:defRPr/>
              </a:pPr>
              <a:t>2010-12-2</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EBDA7B4-071E-49FE-86E0-AA8E5061F1B2}"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5"/>
            <a:ext cx="8229600" cy="9525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2"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2"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D45F6536-5AD4-4966-9413-8909921D8B14}" type="datetimeFigureOut">
              <a:rPr lang="zh-CN" altLang="en-US"/>
              <a:pPr>
                <a:defRPr/>
              </a:pPr>
              <a:t>2010-12-2</a:t>
            </a:fld>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A1F87BF1-6F11-4EF8-AFB4-4F624C19C8F8}"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CDF58228-0F7F-462B-9905-4E3ACC9ED612}" type="datetimeFigureOut">
              <a:rPr lang="zh-CN" altLang="en-US"/>
              <a:pPr>
                <a:defRPr/>
              </a:pPr>
              <a:t>2010-12-2</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436C527C-B10E-464A-BD02-260F6B3D64CE}"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9FF9FEED-D359-463D-A987-F531FD6884B4}" type="datetimeFigureOut">
              <a:rPr lang="zh-CN" altLang="en-US"/>
              <a:pPr>
                <a:defRPr/>
              </a:pPr>
              <a:t>2010-12-2</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4F05AA63-8AFB-40E3-A3D3-ADDCEE797C10}"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7" y="227543"/>
            <a:ext cx="3008313" cy="96837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7" y="1195920"/>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21CA563-5399-4C12-967F-13969A23A3B8}" type="datetimeFigureOut">
              <a:rPr lang="zh-CN" altLang="en-US"/>
              <a:pPr>
                <a:defRPr/>
              </a:pPr>
              <a:t>2010-12-2</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DBC5124-4834-4098-A88B-D6C72FB8E7E7}"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27696C1-DB11-4BAF-85ED-AE1208CB4112}" type="datetimeFigureOut">
              <a:rPr lang="zh-CN" altLang="en-US"/>
              <a:pPr>
                <a:defRPr/>
              </a:pPr>
              <a:t>2010-12-2</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7BB1F1D-6536-44A0-83FA-4B7F3BDAAE39}"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28600"/>
            <a:ext cx="8229600" cy="952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333500"/>
            <a:ext cx="8229600" cy="3771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5297488"/>
            <a:ext cx="2133600" cy="303212"/>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宋体" pitchFamily="2" charset="-122"/>
                <a:ea typeface="宋体" pitchFamily="2" charset="-122"/>
              </a:defRPr>
            </a:lvl1pPr>
          </a:lstStyle>
          <a:p>
            <a:pPr>
              <a:defRPr/>
            </a:pPr>
            <a:fld id="{721BB1DA-BE68-42CC-BAE0-AAB6F5581E26}" type="datetimeFigureOut">
              <a:rPr lang="zh-CN" altLang="en-US"/>
              <a:pPr>
                <a:defRPr/>
              </a:pPr>
              <a:t>2010-12-2</a:t>
            </a:fld>
            <a:endParaRPr lang="en-US" altLang="zh-CN"/>
          </a:p>
        </p:txBody>
      </p:sp>
      <p:sp>
        <p:nvSpPr>
          <p:cNvPr id="5" name="页脚占位符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5297488"/>
            <a:ext cx="2133600" cy="303212"/>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宋体" pitchFamily="2" charset="-122"/>
                <a:ea typeface="宋体" pitchFamily="2" charset="-122"/>
              </a:defRPr>
            </a:lvl1pPr>
          </a:lstStyle>
          <a:p>
            <a:pPr>
              <a:defRPr/>
            </a:pPr>
            <a:fld id="{DCC04788-AB00-4A77-B286-C953FF0BB535}"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宋体" pitchFamily="2" charset="-122"/>
          <a:ea typeface="+mj-ea"/>
          <a:cs typeface="+mj-cs"/>
        </a:defRPr>
      </a:lvl1pPr>
      <a:lvl2pPr algn="ctr" rtl="0" eaLnBrk="0" fontAlgn="base" hangingPunct="0">
        <a:spcBef>
          <a:spcPct val="0"/>
        </a:spcBef>
        <a:spcAft>
          <a:spcPct val="0"/>
        </a:spcAft>
        <a:defRPr sz="4400">
          <a:solidFill>
            <a:schemeClr val="tx1"/>
          </a:solidFill>
          <a:latin typeface="宋体" pitchFamily="2" charset="-122"/>
          <a:ea typeface="宋体" charset="-122"/>
        </a:defRPr>
      </a:lvl2pPr>
      <a:lvl3pPr algn="ctr" rtl="0" eaLnBrk="0" fontAlgn="base" hangingPunct="0">
        <a:spcBef>
          <a:spcPct val="0"/>
        </a:spcBef>
        <a:spcAft>
          <a:spcPct val="0"/>
        </a:spcAft>
        <a:defRPr sz="4400">
          <a:solidFill>
            <a:schemeClr val="tx1"/>
          </a:solidFill>
          <a:latin typeface="宋体" pitchFamily="2" charset="-122"/>
          <a:ea typeface="宋体" charset="-122"/>
        </a:defRPr>
      </a:lvl3pPr>
      <a:lvl4pPr algn="ctr" rtl="0" eaLnBrk="0" fontAlgn="base" hangingPunct="0">
        <a:spcBef>
          <a:spcPct val="0"/>
        </a:spcBef>
        <a:spcAft>
          <a:spcPct val="0"/>
        </a:spcAft>
        <a:defRPr sz="4400">
          <a:solidFill>
            <a:schemeClr val="tx1"/>
          </a:solidFill>
          <a:latin typeface="宋体" pitchFamily="2" charset="-122"/>
          <a:ea typeface="宋体" charset="-122"/>
        </a:defRPr>
      </a:lvl4pPr>
      <a:lvl5pPr algn="ctr" rtl="0" eaLnBrk="0" fontAlgn="base" hangingPunct="0">
        <a:spcBef>
          <a:spcPct val="0"/>
        </a:spcBef>
        <a:spcAft>
          <a:spcPct val="0"/>
        </a:spcAft>
        <a:defRPr sz="4400">
          <a:solidFill>
            <a:schemeClr val="tx1"/>
          </a:solidFill>
          <a:latin typeface="宋体" pitchFamily="2" charset="-122"/>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宋体" pitchFamily="2" charset="-122"/>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宋体" pitchFamily="2" charset="-122"/>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宋体" pitchFamily="2" charset="-122"/>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宋体" pitchFamily="2" charset="-122"/>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宋体" pitchFamily="2" charset="-122"/>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9700" y="-6350"/>
            <a:ext cx="9283700" cy="5734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4338" name="Picture 9" descr="C:\Documents and Settings\Administrator\桌面\图片1.bmp"/>
          <p:cNvPicPr>
            <a:picLocks noChangeAspect="1" noChangeArrowheads="1"/>
          </p:cNvPicPr>
          <p:nvPr/>
        </p:nvPicPr>
        <p:blipFill>
          <a:blip r:embed="rId2"/>
          <a:srcRect/>
          <a:stretch>
            <a:fillRect/>
          </a:stretch>
        </p:blipFill>
        <p:spPr bwMode="auto">
          <a:xfrm>
            <a:off x="-138113" y="-30163"/>
            <a:ext cx="9282113" cy="5807076"/>
          </a:xfrm>
          <a:prstGeom prst="rect">
            <a:avLst/>
          </a:prstGeom>
          <a:noFill/>
          <a:ln w="9525">
            <a:noFill/>
            <a:miter lim="800000"/>
            <a:headEnd/>
            <a:tailEnd/>
          </a:ln>
        </p:spPr>
      </p:pic>
      <p:sp>
        <p:nvSpPr>
          <p:cNvPr id="14339" name="Text Box 7"/>
          <p:cNvSpPr txBox="1">
            <a:spLocks noChangeArrowheads="1"/>
          </p:cNvSpPr>
          <p:nvPr/>
        </p:nvSpPr>
        <p:spPr bwMode="auto">
          <a:xfrm>
            <a:off x="595313" y="4505325"/>
            <a:ext cx="2141537" cy="276225"/>
          </a:xfrm>
          <a:prstGeom prst="rect">
            <a:avLst/>
          </a:prstGeom>
          <a:noFill/>
          <a:ln w="9525">
            <a:noFill/>
            <a:miter lim="800000"/>
            <a:headEnd/>
            <a:tailEnd/>
          </a:ln>
        </p:spPr>
        <p:txBody>
          <a:bodyPr>
            <a:spAutoFit/>
          </a:bodyPr>
          <a:lstStyle/>
          <a:p>
            <a:endParaRPr lang="zh-CN" altLang="en-US" sz="1200">
              <a:solidFill>
                <a:schemeClr val="bg1"/>
              </a:solidFill>
              <a:latin typeface="微软雅黑" pitchFamily="34" charset="-122"/>
              <a:ea typeface="微软雅黑" pitchFamily="34" charset="-122"/>
            </a:endParaRPr>
          </a:p>
        </p:txBody>
      </p:sp>
      <p:sp>
        <p:nvSpPr>
          <p:cNvPr id="14340" name="TextBox 7"/>
          <p:cNvSpPr txBox="1">
            <a:spLocks noChangeArrowheads="1"/>
          </p:cNvSpPr>
          <p:nvPr/>
        </p:nvSpPr>
        <p:spPr bwMode="auto">
          <a:xfrm>
            <a:off x="585788" y="4346575"/>
            <a:ext cx="2274887" cy="276225"/>
          </a:xfrm>
          <a:prstGeom prst="rect">
            <a:avLst/>
          </a:prstGeom>
          <a:noFill/>
          <a:ln w="9525">
            <a:noFill/>
            <a:miter lim="800000"/>
            <a:headEnd/>
            <a:tailEnd/>
          </a:ln>
        </p:spPr>
        <p:txBody>
          <a:bodyPr>
            <a:spAutoFit/>
          </a:bodyPr>
          <a:lstStyle/>
          <a:p>
            <a:r>
              <a:rPr lang="zh-CN" altLang="en-US" sz="1200">
                <a:solidFill>
                  <a:schemeClr val="bg1"/>
                </a:solidFill>
                <a:latin typeface="微软雅黑" pitchFamily="34" charset="-122"/>
                <a:ea typeface="微软雅黑" pitchFamily="34" charset="-122"/>
              </a:rPr>
              <a:t>宽带让校园更美好</a:t>
            </a:r>
          </a:p>
        </p:txBody>
      </p:sp>
      <p:pic>
        <p:nvPicPr>
          <p:cNvPr id="14341" name="Picture 11" descr="C:\Documents and Settings\Administrator\桌面\电信logo b.png"/>
          <p:cNvPicPr>
            <a:picLocks noChangeAspect="1" noChangeArrowheads="1"/>
          </p:cNvPicPr>
          <p:nvPr/>
        </p:nvPicPr>
        <p:blipFill>
          <a:blip r:embed="rId3"/>
          <a:srcRect/>
          <a:stretch>
            <a:fillRect/>
          </a:stretch>
        </p:blipFill>
        <p:spPr bwMode="auto">
          <a:xfrm>
            <a:off x="258763" y="360363"/>
            <a:ext cx="2128837" cy="639762"/>
          </a:xfrm>
          <a:prstGeom prst="rect">
            <a:avLst/>
          </a:prstGeom>
          <a:noFill/>
          <a:ln w="9525">
            <a:noFill/>
            <a:miter lim="800000"/>
            <a:headEnd/>
            <a:tailEnd/>
          </a:ln>
        </p:spPr>
      </p:pic>
      <p:sp>
        <p:nvSpPr>
          <p:cNvPr id="14342" name="矩形 12"/>
          <p:cNvSpPr>
            <a:spLocks noChangeArrowheads="1"/>
          </p:cNvSpPr>
          <p:nvPr/>
        </p:nvSpPr>
        <p:spPr bwMode="auto">
          <a:xfrm>
            <a:off x="555625" y="3544888"/>
            <a:ext cx="2954338" cy="369887"/>
          </a:xfrm>
          <a:prstGeom prst="rect">
            <a:avLst/>
          </a:prstGeom>
          <a:noFill/>
          <a:ln w="9525">
            <a:noFill/>
            <a:miter lim="800000"/>
            <a:headEnd/>
            <a:tailEnd/>
          </a:ln>
        </p:spPr>
        <p:txBody>
          <a:bodyPr wrap="none">
            <a:spAutoFit/>
          </a:bodyPr>
          <a:lstStyle/>
          <a:p>
            <a:r>
              <a:rPr lang="zh-CN" altLang="en-US" b="1">
                <a:solidFill>
                  <a:schemeClr val="bg1"/>
                </a:solidFill>
                <a:latin typeface="微软雅黑" pitchFamily="34" charset="-122"/>
                <a:ea typeface="微软雅黑" pitchFamily="34" charset="-122"/>
              </a:rPr>
              <a:t>成都管易软件开发有限公司</a:t>
            </a:r>
            <a:endParaRPr lang="en-US" altLang="zh-CN" b="1">
              <a:solidFill>
                <a:schemeClr val="bg1"/>
              </a:solidFill>
              <a:latin typeface="微软雅黑" pitchFamily="34" charset="-122"/>
              <a:ea typeface="微软雅黑" pitchFamily="34" charset="-122"/>
            </a:endParaRPr>
          </a:p>
        </p:txBody>
      </p:sp>
      <p:sp>
        <p:nvSpPr>
          <p:cNvPr id="14343" name="TextBox 6"/>
          <p:cNvSpPr txBox="1">
            <a:spLocks noChangeArrowheads="1"/>
          </p:cNvSpPr>
          <p:nvPr/>
        </p:nvSpPr>
        <p:spPr bwMode="auto">
          <a:xfrm>
            <a:off x="552450" y="3856038"/>
            <a:ext cx="5019675" cy="523875"/>
          </a:xfrm>
          <a:prstGeom prst="rect">
            <a:avLst/>
          </a:prstGeom>
          <a:noFill/>
          <a:ln w="9525">
            <a:noFill/>
            <a:miter lim="800000"/>
            <a:headEnd/>
            <a:tailEnd/>
          </a:ln>
        </p:spPr>
        <p:txBody>
          <a:bodyPr>
            <a:spAutoFit/>
          </a:bodyPr>
          <a:lstStyle/>
          <a:p>
            <a:r>
              <a:rPr lang="zh-CN" altLang="en-US" sz="2800" b="1">
                <a:solidFill>
                  <a:schemeClr val="bg1"/>
                </a:solidFill>
                <a:latin typeface="微软雅黑" pitchFamily="34" charset="-122"/>
                <a:ea typeface="微软雅黑" pitchFamily="34" charset="-122"/>
              </a:rPr>
              <a:t>“校园通”项目方案介绍</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项目背景</a:t>
            </a:r>
          </a:p>
        </p:txBody>
      </p:sp>
      <p:sp>
        <p:nvSpPr>
          <p:cNvPr id="8" name="圆角矩形 7"/>
          <p:cNvSpPr/>
          <p:nvPr/>
        </p:nvSpPr>
        <p:spPr>
          <a:xfrm>
            <a:off x="742565" y="1327848"/>
            <a:ext cx="7560000" cy="2244692"/>
          </a:xfrm>
          <a:prstGeom prst="roundRect">
            <a:avLst>
              <a:gd name="adj" fmla="val 4510"/>
            </a:avLst>
          </a:prstGeom>
          <a:gradFill flip="none" rotWithShape="1">
            <a:gsLst>
              <a:gs pos="0">
                <a:schemeClr val="bg1">
                  <a:lumMod val="75000"/>
                </a:schemeClr>
              </a:gs>
              <a:gs pos="100000">
                <a:schemeClr val="bg1">
                  <a:lumMod val="95000"/>
                </a:schemeClr>
              </a:gs>
            </a:gsLst>
            <a:lin ang="135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0" contourW="19050">
            <a:bevelT w="101600" prst="convex"/>
            <a:bevelB w="0" h="5080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1600" b="1">
              <a:solidFill>
                <a:schemeClr val="bg1"/>
              </a:solidFill>
              <a:latin typeface="微软雅黑" pitchFamily="34" charset="-122"/>
              <a:ea typeface="微软雅黑" pitchFamily="34" charset="-122"/>
            </a:endParaRPr>
          </a:p>
        </p:txBody>
      </p:sp>
      <p:sp>
        <p:nvSpPr>
          <p:cNvPr id="9" name="矩形 8"/>
          <p:cNvSpPr/>
          <p:nvPr/>
        </p:nvSpPr>
        <p:spPr>
          <a:xfrm>
            <a:off x="1279958" y="789158"/>
            <a:ext cx="4557317" cy="461665"/>
          </a:xfrm>
          <a:prstGeom prst="rect">
            <a:avLst/>
          </a:prstGeom>
          <a:noFill/>
        </p:spPr>
        <p:txBody>
          <a:bodyPr>
            <a:spAutoFit/>
          </a:bodyPr>
          <a:lstStyle/>
          <a:p>
            <a:pPr algn="ctr" fontAlgn="auto">
              <a:spcBef>
                <a:spcPts val="0"/>
              </a:spcBef>
              <a:spcAft>
                <a:spcPts val="0"/>
              </a:spcAft>
              <a:defRPr/>
            </a:pPr>
            <a:r>
              <a:rPr lang="zh-CN" altLang="en-US" sz="2400" b="1" spc="300" dirty="0">
                <a:ln w="12700" cmpd="sng">
                  <a:solidFill>
                    <a:schemeClr val="accent1">
                      <a:tint val="10000"/>
                    </a:schemeClr>
                  </a:solidFill>
                  <a:prstDash val="solid"/>
                  <a:miter lim="800000"/>
                </a:ln>
                <a:gradFill>
                  <a:gsLst>
                    <a:gs pos="10000">
                      <a:srgbClr val="00B0F0"/>
                    </a:gs>
                    <a:gs pos="75000">
                      <a:srgbClr val="002774"/>
                    </a:gs>
                  </a:gsLst>
                  <a:lin ang="5400000"/>
                </a:gradFill>
                <a:effectLst>
                  <a:glow rad="45500">
                    <a:srgbClr val="00B0F0">
                      <a:alpha val="35000"/>
                    </a:srgbClr>
                  </a:glow>
                </a:effectLst>
                <a:latin typeface="微软雅黑" pitchFamily="34" charset="-122"/>
                <a:ea typeface="微软雅黑" pitchFamily="34" charset="-122"/>
              </a:rPr>
              <a:t>成都高校在校生历年比例</a:t>
            </a:r>
          </a:p>
        </p:txBody>
      </p:sp>
      <p:sp>
        <p:nvSpPr>
          <p:cNvPr id="10" name="AutoShape 3"/>
          <p:cNvSpPr>
            <a:spLocks noChangeArrowheads="1"/>
          </p:cNvSpPr>
          <p:nvPr/>
        </p:nvSpPr>
        <p:spPr bwMode="auto">
          <a:xfrm>
            <a:off x="1737609" y="3013101"/>
            <a:ext cx="3572082" cy="288000"/>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152400" contourW="19050">
            <a:bevelT w="101600" prst="convex"/>
            <a:bevelB w="0" h="381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zh-CN" sz="1600">
              <a:solidFill>
                <a:schemeClr val="bg1"/>
              </a:solidFill>
              <a:latin typeface="微软雅黑" pitchFamily="34" charset="-122"/>
              <a:ea typeface="微软雅黑" pitchFamily="34" charset="-122"/>
            </a:endParaRPr>
          </a:p>
        </p:txBody>
      </p:sp>
      <p:sp>
        <p:nvSpPr>
          <p:cNvPr id="23557" name="矩形 19"/>
          <p:cNvSpPr>
            <a:spLocks noChangeArrowheads="1"/>
          </p:cNvSpPr>
          <p:nvPr/>
        </p:nvSpPr>
        <p:spPr bwMode="auto">
          <a:xfrm>
            <a:off x="903288" y="2992438"/>
            <a:ext cx="776287" cy="307975"/>
          </a:xfrm>
          <a:prstGeom prst="rect">
            <a:avLst/>
          </a:prstGeom>
          <a:noFill/>
          <a:ln w="9525">
            <a:noFill/>
            <a:miter lim="800000"/>
            <a:headEnd/>
            <a:tailEnd/>
          </a:ln>
        </p:spPr>
        <p:txBody>
          <a:bodyPr>
            <a:spAutoFit/>
          </a:bodyPr>
          <a:lstStyle/>
          <a:p>
            <a:pPr algn="r"/>
            <a:r>
              <a:rPr lang="en-US" altLang="zh-CN" sz="1400">
                <a:latin typeface="宋体" charset="-122"/>
                <a:ea typeface="微软雅黑" pitchFamily="34" charset="-122"/>
              </a:rPr>
              <a:t>2009</a:t>
            </a:r>
            <a:r>
              <a:rPr lang="zh-CN" altLang="en-US" sz="1400">
                <a:latin typeface="宋体" charset="-122"/>
                <a:ea typeface="微软雅黑" pitchFamily="34" charset="-122"/>
              </a:rPr>
              <a:t>年</a:t>
            </a:r>
          </a:p>
        </p:txBody>
      </p:sp>
      <p:sp>
        <p:nvSpPr>
          <p:cNvPr id="12" name="AutoShape 3"/>
          <p:cNvSpPr>
            <a:spLocks noChangeArrowheads="1"/>
          </p:cNvSpPr>
          <p:nvPr/>
        </p:nvSpPr>
        <p:spPr bwMode="auto">
          <a:xfrm>
            <a:off x="1737609" y="2413652"/>
            <a:ext cx="2988000" cy="288000"/>
          </a:xfrm>
          <a:prstGeom prst="roundRect">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152400" contourW="19050">
            <a:bevelT w="101600" prst="convex"/>
            <a:bevelB w="0" h="3810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zh-CN" sz="1600" b="1">
              <a:solidFill>
                <a:schemeClr val="bg1"/>
              </a:solidFill>
              <a:latin typeface="微软雅黑" pitchFamily="34" charset="-122"/>
              <a:ea typeface="微软雅黑" pitchFamily="34" charset="-122"/>
            </a:endParaRPr>
          </a:p>
        </p:txBody>
      </p:sp>
      <p:sp>
        <p:nvSpPr>
          <p:cNvPr id="13" name="AutoShape 3"/>
          <p:cNvSpPr>
            <a:spLocks noChangeArrowheads="1"/>
          </p:cNvSpPr>
          <p:nvPr/>
        </p:nvSpPr>
        <p:spPr bwMode="auto">
          <a:xfrm>
            <a:off x="1737609" y="1842777"/>
            <a:ext cx="1908000" cy="288000"/>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152400" contourW="19050">
            <a:bevelT w="101600" prst="convex"/>
            <a:bevelB w="0" h="381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zh-CN" sz="1600">
              <a:solidFill>
                <a:schemeClr val="bg1"/>
              </a:solidFill>
              <a:latin typeface="微软雅黑" pitchFamily="34" charset="-122"/>
              <a:ea typeface="微软雅黑" pitchFamily="34" charset="-122"/>
            </a:endParaRPr>
          </a:p>
        </p:txBody>
      </p:sp>
      <p:cxnSp>
        <p:nvCxnSpPr>
          <p:cNvPr id="15" name="直接连接符 14"/>
          <p:cNvCxnSpPr/>
          <p:nvPr/>
        </p:nvCxnSpPr>
        <p:spPr>
          <a:xfrm rot="5400000">
            <a:off x="4758532" y="2375694"/>
            <a:ext cx="1966912" cy="0"/>
          </a:xfrm>
          <a:prstGeom prst="line">
            <a:avLst/>
          </a:prstGeom>
          <a:ln w="1905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561" name="矩形 19"/>
          <p:cNvSpPr>
            <a:spLocks noChangeArrowheads="1"/>
          </p:cNvSpPr>
          <p:nvPr/>
        </p:nvSpPr>
        <p:spPr bwMode="auto">
          <a:xfrm>
            <a:off x="923925" y="2392363"/>
            <a:ext cx="766763" cy="307975"/>
          </a:xfrm>
          <a:prstGeom prst="rect">
            <a:avLst/>
          </a:prstGeom>
          <a:noFill/>
          <a:ln w="9525">
            <a:noFill/>
            <a:miter lim="800000"/>
            <a:headEnd/>
            <a:tailEnd/>
          </a:ln>
        </p:spPr>
        <p:txBody>
          <a:bodyPr>
            <a:spAutoFit/>
          </a:bodyPr>
          <a:lstStyle/>
          <a:p>
            <a:pPr algn="r"/>
            <a:r>
              <a:rPr lang="en-US" altLang="zh-CN" sz="1400">
                <a:latin typeface="宋体" charset="-122"/>
                <a:ea typeface="微软雅黑" pitchFamily="34" charset="-122"/>
              </a:rPr>
              <a:t>2008</a:t>
            </a:r>
            <a:r>
              <a:rPr lang="zh-CN" altLang="en-US" sz="1400">
                <a:latin typeface="宋体" charset="-122"/>
                <a:ea typeface="微软雅黑" pitchFamily="34" charset="-122"/>
              </a:rPr>
              <a:t>年</a:t>
            </a:r>
          </a:p>
        </p:txBody>
      </p:sp>
      <p:sp>
        <p:nvSpPr>
          <p:cNvPr id="23562" name="矩形 19"/>
          <p:cNvSpPr>
            <a:spLocks noChangeArrowheads="1"/>
          </p:cNvSpPr>
          <p:nvPr/>
        </p:nvSpPr>
        <p:spPr bwMode="auto">
          <a:xfrm>
            <a:off x="923925" y="1809750"/>
            <a:ext cx="766763" cy="307975"/>
          </a:xfrm>
          <a:prstGeom prst="rect">
            <a:avLst/>
          </a:prstGeom>
          <a:noFill/>
          <a:ln w="9525">
            <a:noFill/>
            <a:miter lim="800000"/>
            <a:headEnd/>
            <a:tailEnd/>
          </a:ln>
        </p:spPr>
        <p:txBody>
          <a:bodyPr>
            <a:spAutoFit/>
          </a:bodyPr>
          <a:lstStyle/>
          <a:p>
            <a:pPr algn="r"/>
            <a:r>
              <a:rPr lang="en-US" altLang="zh-CN" sz="1400">
                <a:latin typeface="宋体" charset="-122"/>
                <a:ea typeface="微软雅黑" pitchFamily="34" charset="-122"/>
              </a:rPr>
              <a:t>2007</a:t>
            </a:r>
            <a:r>
              <a:rPr lang="zh-CN" altLang="en-US" sz="1400">
                <a:latin typeface="宋体" charset="-122"/>
                <a:ea typeface="微软雅黑" pitchFamily="34" charset="-122"/>
              </a:rPr>
              <a:t>年</a:t>
            </a:r>
          </a:p>
        </p:txBody>
      </p:sp>
      <p:sp>
        <p:nvSpPr>
          <p:cNvPr id="22" name="矩形 19"/>
          <p:cNvSpPr>
            <a:spLocks noChangeArrowheads="1"/>
          </p:cNvSpPr>
          <p:nvPr/>
        </p:nvSpPr>
        <p:spPr bwMode="auto">
          <a:xfrm>
            <a:off x="5975350" y="1817688"/>
            <a:ext cx="1516063" cy="307975"/>
          </a:xfrm>
          <a:prstGeom prst="rect">
            <a:avLst/>
          </a:prstGeom>
          <a:noFill/>
          <a:ln w="9525">
            <a:noFill/>
            <a:miter lim="800000"/>
            <a:headEnd/>
            <a:tailEnd/>
          </a:ln>
        </p:spPr>
        <p:txBody>
          <a:bodyPr>
            <a:spAutoFit/>
          </a:bodyPr>
          <a:lstStyle/>
          <a:p>
            <a:pPr algn="ctr" fontAlgn="auto">
              <a:spcBef>
                <a:spcPts val="0"/>
              </a:spcBef>
              <a:spcAft>
                <a:spcPts val="0"/>
              </a:spcAft>
              <a:defRPr/>
            </a:pPr>
            <a:r>
              <a:rPr lang="en-US" altLang="zh-CN" sz="1400" spc="50" dirty="0">
                <a:ln w="11430"/>
                <a:latin typeface="微软雅黑" pitchFamily="34" charset="-122"/>
                <a:ea typeface="微软雅黑" pitchFamily="34" charset="-122"/>
              </a:rPr>
              <a:t>77</a:t>
            </a:r>
            <a:r>
              <a:rPr lang="zh-CN" altLang="en-US" sz="1400" spc="50" dirty="0">
                <a:ln w="11430"/>
                <a:latin typeface="微软雅黑" pitchFamily="34" charset="-122"/>
                <a:ea typeface="微软雅黑" pitchFamily="34" charset="-122"/>
              </a:rPr>
              <a:t>万</a:t>
            </a:r>
            <a:r>
              <a:rPr lang="zh-CN" altLang="en-US" sz="1400" spc="50" dirty="0">
                <a:ln w="11430"/>
                <a:latin typeface="微软雅黑" pitchFamily="34" charset="-122"/>
                <a:ea typeface="微软雅黑" pitchFamily="34" charset="-122"/>
              </a:rPr>
              <a:t>人</a:t>
            </a:r>
            <a:endParaRPr lang="zh-CN" altLang="en-US" sz="1400" dirty="0">
              <a:latin typeface="+mn-lt"/>
              <a:ea typeface="微软雅黑" pitchFamily="34" charset="-122"/>
            </a:endParaRPr>
          </a:p>
        </p:txBody>
      </p:sp>
      <p:sp>
        <p:nvSpPr>
          <p:cNvPr id="23" name="矩形 19"/>
          <p:cNvSpPr>
            <a:spLocks noChangeArrowheads="1"/>
          </p:cNvSpPr>
          <p:nvPr/>
        </p:nvSpPr>
        <p:spPr bwMode="auto">
          <a:xfrm>
            <a:off x="5975350" y="2417763"/>
            <a:ext cx="1516063" cy="307975"/>
          </a:xfrm>
          <a:prstGeom prst="rect">
            <a:avLst/>
          </a:prstGeom>
          <a:noFill/>
          <a:ln w="9525">
            <a:noFill/>
            <a:miter lim="800000"/>
            <a:headEnd/>
            <a:tailEnd/>
          </a:ln>
        </p:spPr>
        <p:txBody>
          <a:bodyPr>
            <a:spAutoFit/>
          </a:bodyPr>
          <a:lstStyle/>
          <a:p>
            <a:pPr algn="ctr" fontAlgn="auto">
              <a:spcBef>
                <a:spcPts val="0"/>
              </a:spcBef>
              <a:spcAft>
                <a:spcPts val="0"/>
              </a:spcAft>
              <a:defRPr/>
            </a:pPr>
            <a:r>
              <a:rPr lang="en-US" altLang="zh-CN" sz="1400" spc="50" dirty="0">
                <a:ln w="11430"/>
                <a:latin typeface="微软雅黑" pitchFamily="34" charset="-122"/>
                <a:ea typeface="微软雅黑" pitchFamily="34" charset="-122"/>
              </a:rPr>
              <a:t>82</a:t>
            </a:r>
            <a:r>
              <a:rPr lang="zh-CN" altLang="en-US" sz="1400" spc="50" dirty="0">
                <a:ln w="11430"/>
                <a:latin typeface="微软雅黑" pitchFamily="34" charset="-122"/>
                <a:ea typeface="微软雅黑" pitchFamily="34" charset="-122"/>
              </a:rPr>
              <a:t>万人</a:t>
            </a:r>
            <a:endParaRPr lang="zh-CN" altLang="en-US" sz="1400" dirty="0">
              <a:latin typeface="+mn-lt"/>
              <a:ea typeface="微软雅黑" pitchFamily="34" charset="-122"/>
            </a:endParaRPr>
          </a:p>
        </p:txBody>
      </p:sp>
      <p:sp>
        <p:nvSpPr>
          <p:cNvPr id="24" name="矩形 19"/>
          <p:cNvSpPr>
            <a:spLocks noChangeArrowheads="1"/>
          </p:cNvSpPr>
          <p:nvPr/>
        </p:nvSpPr>
        <p:spPr bwMode="auto">
          <a:xfrm>
            <a:off x="5975350" y="3019425"/>
            <a:ext cx="1516063" cy="307975"/>
          </a:xfrm>
          <a:prstGeom prst="rect">
            <a:avLst/>
          </a:prstGeom>
          <a:noFill/>
          <a:ln w="9525">
            <a:noFill/>
            <a:miter lim="800000"/>
            <a:headEnd/>
            <a:tailEnd/>
          </a:ln>
        </p:spPr>
        <p:txBody>
          <a:bodyPr>
            <a:spAutoFit/>
          </a:bodyPr>
          <a:lstStyle/>
          <a:p>
            <a:pPr algn="ctr" fontAlgn="auto">
              <a:spcBef>
                <a:spcPts val="0"/>
              </a:spcBef>
              <a:spcAft>
                <a:spcPts val="0"/>
              </a:spcAft>
              <a:defRPr/>
            </a:pPr>
            <a:r>
              <a:rPr lang="en-US" altLang="zh-CN" sz="1400" spc="50" dirty="0">
                <a:ln w="11430"/>
                <a:latin typeface="微软雅黑" pitchFamily="34" charset="-122"/>
                <a:ea typeface="微软雅黑" pitchFamily="34" charset="-122"/>
              </a:rPr>
              <a:t>85</a:t>
            </a:r>
            <a:r>
              <a:rPr lang="zh-CN" altLang="en-US" sz="1400" spc="50" dirty="0">
                <a:ln w="11430"/>
                <a:latin typeface="微软雅黑" pitchFamily="34" charset="-122"/>
                <a:ea typeface="微软雅黑" pitchFamily="34" charset="-122"/>
              </a:rPr>
              <a:t>万</a:t>
            </a:r>
            <a:r>
              <a:rPr lang="zh-CN" altLang="en-US" sz="1400" spc="50" dirty="0">
                <a:ln w="11430"/>
                <a:latin typeface="微软雅黑" pitchFamily="34" charset="-122"/>
                <a:ea typeface="微软雅黑" pitchFamily="34" charset="-122"/>
              </a:rPr>
              <a:t>人</a:t>
            </a:r>
            <a:endParaRPr lang="zh-CN" altLang="en-US" sz="1400" dirty="0">
              <a:latin typeface="+mn-lt"/>
              <a:ea typeface="微软雅黑" pitchFamily="34" charset="-122"/>
            </a:endParaRPr>
          </a:p>
        </p:txBody>
      </p:sp>
      <p:sp>
        <p:nvSpPr>
          <p:cNvPr id="23566" name="TextBox 31"/>
          <p:cNvSpPr txBox="1">
            <a:spLocks noChangeArrowheads="1"/>
          </p:cNvSpPr>
          <p:nvPr/>
        </p:nvSpPr>
        <p:spPr bwMode="auto">
          <a:xfrm>
            <a:off x="6570663" y="1403350"/>
            <a:ext cx="1828800" cy="277813"/>
          </a:xfrm>
          <a:prstGeom prst="rect">
            <a:avLst/>
          </a:prstGeom>
          <a:noFill/>
          <a:ln w="9525">
            <a:noFill/>
            <a:miter lim="800000"/>
            <a:headEnd/>
            <a:tailEnd/>
          </a:ln>
        </p:spPr>
        <p:txBody>
          <a:bodyPr>
            <a:spAutoFit/>
          </a:bodyPr>
          <a:lstStyle/>
          <a:p>
            <a:r>
              <a:rPr lang="zh-CN" altLang="en-US" sz="1200">
                <a:latin typeface="微软雅黑" pitchFamily="34" charset="-122"/>
                <a:ea typeface="微软雅黑" pitchFamily="34" charset="-122"/>
              </a:rPr>
              <a:t>数据来源：成都教育局</a:t>
            </a:r>
          </a:p>
        </p:txBody>
      </p:sp>
      <p:grpSp>
        <p:nvGrpSpPr>
          <p:cNvPr id="9232" name="组合 5"/>
          <p:cNvGrpSpPr>
            <a:grpSpLocks/>
          </p:cNvGrpSpPr>
          <p:nvPr/>
        </p:nvGrpSpPr>
        <p:grpSpPr bwMode="auto">
          <a:xfrm>
            <a:off x="714375" y="4103688"/>
            <a:ext cx="7472363" cy="946150"/>
            <a:chOff x="714375" y="2174802"/>
            <a:chExt cx="7715250" cy="2838620"/>
          </a:xfrm>
        </p:grpSpPr>
        <p:grpSp>
          <p:nvGrpSpPr>
            <p:cNvPr id="23568" name="组合 3"/>
            <p:cNvGrpSpPr>
              <a:grpSpLocks/>
            </p:cNvGrpSpPr>
            <p:nvPr/>
          </p:nvGrpSpPr>
          <p:grpSpPr bwMode="auto">
            <a:xfrm>
              <a:off x="714375" y="2174802"/>
              <a:ext cx="7715250" cy="2838620"/>
              <a:chOff x="500034" y="2237737"/>
              <a:chExt cx="8143932" cy="3141871"/>
            </a:xfrm>
          </p:grpSpPr>
          <p:sp>
            <p:nvSpPr>
              <p:cNvPr id="36" name="AutoShape 3"/>
              <p:cNvSpPr>
                <a:spLocks noChangeArrowheads="1"/>
              </p:cNvSpPr>
              <p:nvPr/>
            </p:nvSpPr>
            <p:spPr bwMode="auto">
              <a:xfrm>
                <a:off x="500034" y="2237737"/>
                <a:ext cx="8143932" cy="3141871"/>
              </a:xfrm>
              <a:prstGeom prst="roundRect">
                <a:avLst>
                  <a:gd name="adj" fmla="val 2451"/>
                </a:avLst>
              </a:prstGeom>
              <a:solidFill>
                <a:srgbClr val="067AE4"/>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solidFill>
                    <a:srgbClr val="C00000"/>
                  </a:solidFill>
                  <a:latin typeface="Calibri" pitchFamily="34" charset="0"/>
                  <a:ea typeface="微软雅黑" pitchFamily="34" charset="-122"/>
                </a:endParaRPr>
              </a:p>
            </p:txBody>
          </p:sp>
          <p:sp>
            <p:nvSpPr>
              <p:cNvPr id="37" name="AutoShape 3"/>
              <p:cNvSpPr>
                <a:spLocks noChangeArrowheads="1"/>
              </p:cNvSpPr>
              <p:nvPr/>
            </p:nvSpPr>
            <p:spPr bwMode="gray">
              <a:xfrm>
                <a:off x="503209" y="2402385"/>
                <a:ext cx="8137582" cy="2801466"/>
              </a:xfrm>
              <a:prstGeom prst="roundRect">
                <a:avLst>
                  <a:gd name="adj" fmla="val 2731"/>
                </a:avLst>
              </a:prstGeom>
              <a:solidFill>
                <a:schemeClr val="bg1"/>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latin typeface="Calibri" pitchFamily="34" charset="0"/>
                  <a:ea typeface="微软雅黑" pitchFamily="34" charset="-122"/>
                </a:endParaRPr>
              </a:p>
            </p:txBody>
          </p:sp>
        </p:grpSp>
        <p:sp>
          <p:nvSpPr>
            <p:cNvPr id="35" name="Text Box 11"/>
            <p:cNvSpPr txBox="1">
              <a:spLocks noChangeArrowheads="1"/>
            </p:cNvSpPr>
            <p:nvPr/>
          </p:nvSpPr>
          <p:spPr bwMode="auto">
            <a:xfrm>
              <a:off x="1132346" y="2703470"/>
              <a:ext cx="6935037" cy="1228799"/>
            </a:xfrm>
            <a:prstGeom prst="rect">
              <a:avLst/>
            </a:prstGeom>
            <a:noFill/>
            <a:ln w="9525">
              <a:noFill/>
              <a:miter lim="800000"/>
              <a:headEnd/>
              <a:tailEnd/>
            </a:ln>
          </p:spPr>
          <p:txBody>
            <a:bodyPr>
              <a:spAutoFit/>
            </a:bodyPr>
            <a:lstStyle/>
            <a:p>
              <a:pPr eaLnBrk="0" hangingPunct="0">
                <a:defRPr/>
              </a:pPr>
              <a:r>
                <a:rPr lang="zh-CN" altLang="en-US" sz="1600" dirty="0">
                  <a:solidFill>
                    <a:schemeClr val="tx1">
                      <a:lumMod val="95000"/>
                      <a:lumOff val="5000"/>
                    </a:schemeClr>
                  </a:solidFill>
                  <a:latin typeface="微软雅黑" pitchFamily="34" charset="-122"/>
                  <a:ea typeface="微软雅黑" pitchFamily="34" charset="-122"/>
                </a:rPr>
                <a:t>从统计数据可以看出，每年在校高校生都在不断的增长，不断增长的大学生数量，将为宽带市场带来了新的增长点。</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ppt_x</p:attrName>
                                        </p:attrNameLst>
                                      </p:cBhvr>
                                      <p:tavLst>
                                        <p:tav tm="0">
                                          <p:val>
                                            <p:strVal val="#ppt_x-#ppt_w/2"/>
                                          </p:val>
                                        </p:tav>
                                        <p:tav tm="100000">
                                          <p:val>
                                            <p:strVal val="#ppt_x"/>
                                          </p:val>
                                        </p:tav>
                                      </p:tavLst>
                                    </p:anim>
                                    <p:anim calcmode="lin" valueType="num">
                                      <p:cBhvr>
                                        <p:cTn id="8" dur="1000" fill="hold"/>
                                        <p:tgtEl>
                                          <p:spTgt spid="13"/>
                                        </p:tgtEl>
                                        <p:attrNameLst>
                                          <p:attrName>ppt_y</p:attrName>
                                        </p:attrNameLst>
                                      </p:cBhvr>
                                      <p:tavLst>
                                        <p:tav tm="0">
                                          <p:val>
                                            <p:strVal val="#ppt_y"/>
                                          </p:val>
                                        </p:tav>
                                        <p:tav tm="100000">
                                          <p:val>
                                            <p:strVal val="#ppt_y"/>
                                          </p:val>
                                        </p:tav>
                                      </p:tavLst>
                                    </p:anim>
                                    <p:anim calcmode="lin" valueType="num">
                                      <p:cBhvr>
                                        <p:cTn id="9" dur="1000" fill="hold"/>
                                        <p:tgtEl>
                                          <p:spTgt spid="13"/>
                                        </p:tgtEl>
                                        <p:attrNameLst>
                                          <p:attrName>ppt_w</p:attrName>
                                        </p:attrNameLst>
                                      </p:cBhvr>
                                      <p:tavLst>
                                        <p:tav tm="0">
                                          <p:val>
                                            <p:fltVal val="0"/>
                                          </p:val>
                                        </p:tav>
                                        <p:tav tm="100000">
                                          <p:val>
                                            <p:strVal val="#ppt_w"/>
                                          </p:val>
                                        </p:tav>
                                      </p:tavLst>
                                    </p:anim>
                                    <p:anim calcmode="lin" valueType="num">
                                      <p:cBhvr>
                                        <p:cTn id="10" dur="1000" fill="hold"/>
                                        <p:tgtEl>
                                          <p:spTgt spid="13"/>
                                        </p:tgtEl>
                                        <p:attrNameLst>
                                          <p:attrName>ppt_h</p:attrName>
                                        </p:attrNameLst>
                                      </p:cBhvr>
                                      <p:tavLst>
                                        <p:tav tm="0">
                                          <p:val>
                                            <p:strVal val="#ppt_h"/>
                                          </p:val>
                                        </p:tav>
                                        <p:tav tm="100000">
                                          <p:val>
                                            <p:strVal val="#ppt_h"/>
                                          </p:val>
                                        </p:tav>
                                      </p:tavLst>
                                    </p:anim>
                                  </p:childTnLst>
                                </p:cTn>
                              </p:par>
                            </p:childTnLst>
                          </p:cTn>
                        </p:par>
                        <p:par>
                          <p:cTn id="11" fill="hold">
                            <p:stCondLst>
                              <p:cond delay="1000"/>
                            </p:stCondLst>
                            <p:childTnLst>
                              <p:par>
                                <p:cTn id="12" presetID="17" presetClass="entr" presetSubtype="8"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ppt_x</p:attrName>
                                        </p:attrNameLst>
                                      </p:cBhvr>
                                      <p:tavLst>
                                        <p:tav tm="0">
                                          <p:val>
                                            <p:strVal val="#ppt_x-#ppt_w/2"/>
                                          </p:val>
                                        </p:tav>
                                        <p:tav tm="100000">
                                          <p:val>
                                            <p:strVal val="#ppt_x"/>
                                          </p:val>
                                        </p:tav>
                                      </p:tavLst>
                                    </p:anim>
                                    <p:anim calcmode="lin" valueType="num">
                                      <p:cBhvr>
                                        <p:cTn id="15" dur="1000" fill="hold"/>
                                        <p:tgtEl>
                                          <p:spTgt spid="12"/>
                                        </p:tgtEl>
                                        <p:attrNameLst>
                                          <p:attrName>ppt_y</p:attrName>
                                        </p:attrNameLst>
                                      </p:cBhvr>
                                      <p:tavLst>
                                        <p:tav tm="0">
                                          <p:val>
                                            <p:strVal val="#ppt_y"/>
                                          </p:val>
                                        </p:tav>
                                        <p:tav tm="100000">
                                          <p:val>
                                            <p:strVal val="#ppt_y"/>
                                          </p:val>
                                        </p:tav>
                                      </p:tavLst>
                                    </p:anim>
                                    <p:anim calcmode="lin" valueType="num">
                                      <p:cBhvr>
                                        <p:cTn id="16" dur="1000" fill="hold"/>
                                        <p:tgtEl>
                                          <p:spTgt spid="12"/>
                                        </p:tgtEl>
                                        <p:attrNameLst>
                                          <p:attrName>ppt_w</p:attrName>
                                        </p:attrNameLst>
                                      </p:cBhvr>
                                      <p:tavLst>
                                        <p:tav tm="0">
                                          <p:val>
                                            <p:fltVal val="0"/>
                                          </p:val>
                                        </p:tav>
                                        <p:tav tm="100000">
                                          <p:val>
                                            <p:strVal val="#ppt_w"/>
                                          </p:val>
                                        </p:tav>
                                      </p:tavLst>
                                    </p:anim>
                                    <p:anim calcmode="lin" valueType="num">
                                      <p:cBhvr>
                                        <p:cTn id="17" dur="1000" fill="hold"/>
                                        <p:tgtEl>
                                          <p:spTgt spid="12"/>
                                        </p:tgtEl>
                                        <p:attrNameLst>
                                          <p:attrName>ppt_h</p:attrName>
                                        </p:attrNameLst>
                                      </p:cBhvr>
                                      <p:tavLst>
                                        <p:tav tm="0">
                                          <p:val>
                                            <p:strVal val="#ppt_h"/>
                                          </p:val>
                                        </p:tav>
                                        <p:tav tm="100000">
                                          <p:val>
                                            <p:strVal val="#ppt_h"/>
                                          </p:val>
                                        </p:tav>
                                      </p:tavLst>
                                    </p:anim>
                                  </p:childTnLst>
                                </p:cTn>
                              </p:par>
                            </p:childTnLst>
                          </p:cTn>
                        </p:par>
                        <p:par>
                          <p:cTn id="18" fill="hold">
                            <p:stCondLst>
                              <p:cond delay="2000"/>
                            </p:stCondLst>
                            <p:childTnLst>
                              <p:par>
                                <p:cTn id="19" presetID="17"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ppt_x</p:attrName>
                                        </p:attrNameLst>
                                      </p:cBhvr>
                                      <p:tavLst>
                                        <p:tav tm="0">
                                          <p:val>
                                            <p:strVal val="#ppt_x-#ppt_w/2"/>
                                          </p:val>
                                        </p:tav>
                                        <p:tav tm="100000">
                                          <p:val>
                                            <p:strVal val="#ppt_x"/>
                                          </p:val>
                                        </p:tav>
                                      </p:tavLst>
                                    </p:anim>
                                    <p:anim calcmode="lin" valueType="num">
                                      <p:cBhvr>
                                        <p:cTn id="22" dur="1000" fill="hold"/>
                                        <p:tgtEl>
                                          <p:spTgt spid="10"/>
                                        </p:tgtEl>
                                        <p:attrNameLst>
                                          <p:attrName>ppt_y</p:attrName>
                                        </p:attrNameLst>
                                      </p:cBhvr>
                                      <p:tavLst>
                                        <p:tav tm="0">
                                          <p:val>
                                            <p:strVal val="#ppt_y"/>
                                          </p:val>
                                        </p:tav>
                                        <p:tav tm="100000">
                                          <p:val>
                                            <p:strVal val="#ppt_y"/>
                                          </p:val>
                                        </p:tav>
                                      </p:tavLst>
                                    </p:anim>
                                    <p:anim calcmode="lin" valueType="num">
                                      <p:cBhvr>
                                        <p:cTn id="23" dur="1000" fill="hold"/>
                                        <p:tgtEl>
                                          <p:spTgt spid="10"/>
                                        </p:tgtEl>
                                        <p:attrNameLst>
                                          <p:attrName>ppt_w</p:attrName>
                                        </p:attrNameLst>
                                      </p:cBhvr>
                                      <p:tavLst>
                                        <p:tav tm="0">
                                          <p:val>
                                            <p:fltVal val="0"/>
                                          </p:val>
                                        </p:tav>
                                        <p:tav tm="100000">
                                          <p:val>
                                            <p:strVal val="#ppt_w"/>
                                          </p:val>
                                        </p:tav>
                                      </p:tavLst>
                                    </p:anim>
                                    <p:anim calcmode="lin" valueType="num">
                                      <p:cBhvr>
                                        <p:cTn id="24" dur="1000" fill="hold"/>
                                        <p:tgtEl>
                                          <p:spTgt spid="10"/>
                                        </p:tgtEl>
                                        <p:attrNameLst>
                                          <p:attrName>ppt_h</p:attrName>
                                        </p:attrNameLst>
                                      </p:cBhvr>
                                      <p:tavLst>
                                        <p:tav tm="0">
                                          <p:val>
                                            <p:strVal val="#ppt_h"/>
                                          </p:val>
                                        </p:tav>
                                        <p:tav tm="100000">
                                          <p:val>
                                            <p:strVal val="#ppt_h"/>
                                          </p:val>
                                        </p:tav>
                                      </p:tavLst>
                                    </p:anim>
                                  </p:childTnLst>
                                </p:cTn>
                              </p:par>
                            </p:childTnLst>
                          </p:cTn>
                        </p:par>
                        <p:par>
                          <p:cTn id="25" fill="hold">
                            <p:stCondLst>
                              <p:cond delay="3000"/>
                            </p:stCondLst>
                            <p:childTnLst>
                              <p:par>
                                <p:cTn id="26" presetID="47" presetClass="entr" presetSubtype="0" fill="hold" nodeType="afterEffect">
                                  <p:stCondLst>
                                    <p:cond delay="0"/>
                                  </p:stCondLst>
                                  <p:childTnLst>
                                    <p:set>
                                      <p:cBhvr>
                                        <p:cTn id="27" dur="1" fill="hold">
                                          <p:stCondLst>
                                            <p:cond delay="0"/>
                                          </p:stCondLst>
                                        </p:cTn>
                                        <p:tgtEl>
                                          <p:spTgt spid="9232"/>
                                        </p:tgtEl>
                                        <p:attrNameLst>
                                          <p:attrName>style.visibility</p:attrName>
                                        </p:attrNameLst>
                                      </p:cBhvr>
                                      <p:to>
                                        <p:strVal val="visible"/>
                                      </p:to>
                                    </p:set>
                                    <p:animEffect transition="in" filter="fade">
                                      <p:cBhvr>
                                        <p:cTn id="28" dur="1000"/>
                                        <p:tgtEl>
                                          <p:spTgt spid="9232"/>
                                        </p:tgtEl>
                                      </p:cBhvr>
                                    </p:animEffect>
                                    <p:anim calcmode="lin" valueType="num">
                                      <p:cBhvr>
                                        <p:cTn id="29" dur="1000" fill="hold"/>
                                        <p:tgtEl>
                                          <p:spTgt spid="9232"/>
                                        </p:tgtEl>
                                        <p:attrNameLst>
                                          <p:attrName>ppt_x</p:attrName>
                                        </p:attrNameLst>
                                      </p:cBhvr>
                                      <p:tavLst>
                                        <p:tav tm="0">
                                          <p:val>
                                            <p:strVal val="#ppt_x"/>
                                          </p:val>
                                        </p:tav>
                                        <p:tav tm="100000">
                                          <p:val>
                                            <p:strVal val="#ppt_x"/>
                                          </p:val>
                                        </p:tav>
                                      </p:tavLst>
                                    </p:anim>
                                    <p:anim calcmode="lin" valueType="num">
                                      <p:cBhvr>
                                        <p:cTn id="30" dur="1000" fill="hold"/>
                                        <p:tgtEl>
                                          <p:spTgt spid="92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项目背景</a:t>
            </a:r>
          </a:p>
        </p:txBody>
      </p:sp>
      <p:sp>
        <p:nvSpPr>
          <p:cNvPr id="25" name="AutoShape 60"/>
          <p:cNvSpPr>
            <a:spLocks noChangeArrowheads="1"/>
          </p:cNvSpPr>
          <p:nvPr/>
        </p:nvSpPr>
        <p:spPr bwMode="auto">
          <a:xfrm rot="5400000">
            <a:off x="2851368" y="-1579213"/>
            <a:ext cx="3420000" cy="8100000"/>
          </a:xfrm>
          <a:prstGeom prst="homePlate">
            <a:avLst>
              <a:gd name="adj" fmla="val 28135"/>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1400" dirty="0">
              <a:latin typeface="微软雅黑" pitchFamily="34" charset="-122"/>
              <a:ea typeface="微软雅黑" pitchFamily="34" charset="-122"/>
            </a:endParaRPr>
          </a:p>
        </p:txBody>
      </p:sp>
      <p:sp>
        <p:nvSpPr>
          <p:cNvPr id="29" name="矩形 46"/>
          <p:cNvSpPr>
            <a:spLocks noChangeArrowheads="1"/>
          </p:cNvSpPr>
          <p:nvPr/>
        </p:nvSpPr>
        <p:spPr bwMode="auto">
          <a:xfrm>
            <a:off x="2994058" y="3430450"/>
            <a:ext cx="3107689" cy="338554"/>
          </a:xfrm>
          <a:prstGeom prst="rect">
            <a:avLst/>
          </a:prstGeom>
          <a:noFill/>
          <a:scene3d>
            <a:camera prst="orthographicFront"/>
            <a:lightRig rig="threePt" dir="t"/>
          </a:scene3d>
          <a:sp3d/>
        </p:spPr>
        <p:txBody>
          <a:bodyPr>
            <a:spAutoFit/>
          </a:bodyPr>
          <a:lstStyle/>
          <a:p>
            <a:pPr algn="ctr" fontAlgn="auto">
              <a:spcBef>
                <a:spcPts val="0"/>
              </a:spcBef>
              <a:spcAft>
                <a:spcPts val="0"/>
              </a:spcAft>
              <a:defRPr/>
            </a:pPr>
            <a:r>
              <a:rPr lang="zh-CN" altLang="en-US" sz="1600" dirty="0">
                <a:effectLst>
                  <a:reflection blurRad="6350" stA="50000" endA="300" endPos="50000" dist="60007" dir="5400000" sy="-100000" algn="bl" rotWithShape="0"/>
                </a:effectLst>
                <a:latin typeface="微软雅黑" pitchFamily="34" charset="-122"/>
                <a:ea typeface="微软雅黑" pitchFamily="34" charset="-122"/>
              </a:rPr>
              <a:t>产品诞生</a:t>
            </a:r>
          </a:p>
        </p:txBody>
      </p:sp>
      <p:grpSp>
        <p:nvGrpSpPr>
          <p:cNvPr id="23" name="组合 22"/>
          <p:cNvGrpSpPr>
            <a:grpSpLocks/>
          </p:cNvGrpSpPr>
          <p:nvPr/>
        </p:nvGrpSpPr>
        <p:grpSpPr bwMode="auto">
          <a:xfrm>
            <a:off x="3386138" y="1044575"/>
            <a:ext cx="2339975" cy="2124075"/>
            <a:chOff x="3386365" y="1043914"/>
            <a:chExt cx="2340000" cy="2124587"/>
          </a:xfrm>
        </p:grpSpPr>
        <p:sp>
          <p:nvSpPr>
            <p:cNvPr id="27" name="AutoShape 4"/>
            <p:cNvSpPr>
              <a:spLocks noChangeArrowheads="1"/>
            </p:cNvSpPr>
            <p:nvPr>
              <p:custDataLst>
                <p:tags r:id="rId3"/>
              </p:custDataLst>
            </p:nvPr>
          </p:nvSpPr>
          <p:spPr bwMode="white">
            <a:xfrm>
              <a:off x="3386365" y="1410958"/>
              <a:ext cx="2340000" cy="1757543"/>
            </a:xfrm>
            <a:prstGeom prst="roundRect">
              <a:avLst>
                <a:gd name="adj" fmla="val 7012"/>
              </a:avLst>
            </a:prstGeom>
            <a:solidFill>
              <a:schemeClr val="bg1">
                <a:alpha val="60000"/>
              </a:schemeClr>
            </a:solid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grpSp>
          <p:nvGrpSpPr>
            <p:cNvPr id="24603" name="组合 21"/>
            <p:cNvGrpSpPr>
              <a:grpSpLocks/>
            </p:cNvGrpSpPr>
            <p:nvPr/>
          </p:nvGrpSpPr>
          <p:grpSpPr bwMode="auto">
            <a:xfrm>
              <a:off x="3732028" y="1043914"/>
              <a:ext cx="1634337" cy="504000"/>
              <a:chOff x="3732028" y="1043914"/>
              <a:chExt cx="1634337" cy="504000"/>
            </a:xfrm>
          </p:grpSpPr>
          <p:sp>
            <p:nvSpPr>
              <p:cNvPr id="30" name="AutoShape 3"/>
              <p:cNvSpPr>
                <a:spLocks noChangeArrowheads="1"/>
              </p:cNvSpPr>
              <p:nvPr/>
            </p:nvSpPr>
            <p:spPr bwMode="auto">
              <a:xfrm>
                <a:off x="3746365" y="1043914"/>
                <a:ext cx="1620000" cy="504000"/>
              </a:xfrm>
              <a:prstGeom prst="roundRect">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zh-CN" sz="1600" b="1">
                  <a:solidFill>
                    <a:schemeClr val="bg1"/>
                  </a:solidFill>
                  <a:latin typeface="微软雅黑" pitchFamily="34" charset="-122"/>
                  <a:ea typeface="微软雅黑" pitchFamily="34" charset="-122"/>
                </a:endParaRPr>
              </a:p>
            </p:txBody>
          </p:sp>
          <p:sp>
            <p:nvSpPr>
              <p:cNvPr id="31" name="TextBox 30"/>
              <p:cNvSpPr txBox="1"/>
              <p:nvPr/>
            </p:nvSpPr>
            <p:spPr bwMode="auto">
              <a:xfrm>
                <a:off x="3732028" y="1110124"/>
                <a:ext cx="1541735" cy="374571"/>
              </a:xfrm>
              <a:prstGeom prst="roundRect">
                <a:avLst/>
              </a:prstGeom>
              <a:noFill/>
              <a:scene3d>
                <a:camera prst="orthographicFront"/>
                <a:lightRig rig="threePt" dir="t"/>
              </a:scene3d>
              <a:sp3d/>
            </p:spPr>
            <p:txBody>
              <a:bodyPr>
                <a:spAutoFit/>
              </a:bodyPr>
              <a:lstStyle/>
              <a:p>
                <a:pPr algn="ctr" fontAlgn="auto">
                  <a:spcBef>
                    <a:spcPts val="0"/>
                  </a:spcBef>
                  <a:spcAft>
                    <a:spcPts val="0"/>
                  </a:spcAft>
                  <a:buClr>
                    <a:schemeClr val="hlink"/>
                  </a:buClr>
                  <a:defRPr/>
                </a:pPr>
                <a:r>
                  <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市场需求高涨</a:t>
                </a:r>
              </a:p>
            </p:txBody>
          </p:sp>
        </p:grpSp>
        <p:sp>
          <p:nvSpPr>
            <p:cNvPr id="42" name="矩形 41"/>
            <p:cNvSpPr/>
            <p:nvPr/>
          </p:nvSpPr>
          <p:spPr>
            <a:xfrm>
              <a:off x="3419702" y="1712413"/>
              <a:ext cx="2273324" cy="1168682"/>
            </a:xfrm>
            <a:prstGeom prst="rect">
              <a:avLst/>
            </a:prstGeom>
          </p:spPr>
          <p:txBody>
            <a:bodyPr>
              <a:spAutoFit/>
            </a:bodyPr>
            <a:lstStyle/>
            <a:p>
              <a:pPr marL="0" lvl="2" defTabSz="912813" eaLnBrk="0" fontAlgn="auto" hangingPunct="0">
                <a:spcBef>
                  <a:spcPts val="0"/>
                </a:spcBef>
                <a:spcAft>
                  <a:spcPts val="0"/>
                </a:spcAft>
                <a:buClr>
                  <a:srgbClr val="0070C0"/>
                </a:buClr>
                <a:buSzPct val="80000"/>
                <a:tabLst>
                  <a:tab pos="136525" algn="l"/>
                </a:tabLst>
                <a:defRPr/>
              </a:pPr>
              <a:r>
                <a:rPr lang="zh-CN" altLang="en-US" sz="1400" spc="50" dirty="0">
                  <a:ln w="11430"/>
                  <a:latin typeface="微软雅黑" pitchFamily="34" charset="-122"/>
                  <a:ea typeface="微软雅黑" pitchFamily="34" charset="-122"/>
                </a:rPr>
                <a:t>由于互联网市场的日益火爆，使得市场对宽带应用的需求随之高涨。宽带市场的提速，使固网的宽带优势也得到进一步发挥。</a:t>
              </a:r>
            </a:p>
          </p:txBody>
        </p:sp>
      </p:grpSp>
      <p:grpSp>
        <p:nvGrpSpPr>
          <p:cNvPr id="36" name="组合 35"/>
          <p:cNvGrpSpPr>
            <a:grpSpLocks/>
          </p:cNvGrpSpPr>
          <p:nvPr/>
        </p:nvGrpSpPr>
        <p:grpSpPr bwMode="auto">
          <a:xfrm>
            <a:off x="5937250" y="1044575"/>
            <a:ext cx="2339975" cy="2124075"/>
            <a:chOff x="5937576" y="1043914"/>
            <a:chExt cx="2340000" cy="2124587"/>
          </a:xfrm>
        </p:grpSpPr>
        <p:sp>
          <p:nvSpPr>
            <p:cNvPr id="28" name="AutoShape 4"/>
            <p:cNvSpPr>
              <a:spLocks noChangeArrowheads="1"/>
            </p:cNvSpPr>
            <p:nvPr>
              <p:custDataLst>
                <p:tags r:id="rId2"/>
              </p:custDataLst>
            </p:nvPr>
          </p:nvSpPr>
          <p:spPr bwMode="white">
            <a:xfrm>
              <a:off x="5937576" y="1410958"/>
              <a:ext cx="2340000" cy="1757543"/>
            </a:xfrm>
            <a:prstGeom prst="roundRect">
              <a:avLst>
                <a:gd name="adj" fmla="val 4784"/>
              </a:avLst>
            </a:prstGeom>
            <a:solidFill>
              <a:schemeClr val="bg1">
                <a:alpha val="60000"/>
              </a:schemeClr>
            </a:solidFill>
            <a:ln w="38100">
              <a:gradFill>
                <a:gsLst>
                  <a:gs pos="50000">
                    <a:srgbClr val="6EFF01"/>
                  </a:gs>
                  <a:gs pos="100000">
                    <a:srgbClr val="0F5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33" name="AutoShape 3"/>
            <p:cNvSpPr>
              <a:spLocks noChangeArrowheads="1"/>
            </p:cNvSpPr>
            <p:nvPr/>
          </p:nvSpPr>
          <p:spPr bwMode="auto">
            <a:xfrm>
              <a:off x="6297576" y="1043914"/>
              <a:ext cx="1620000" cy="504000"/>
            </a:xfrm>
            <a:prstGeom prst="roundRect">
              <a:avLst/>
            </a:prstGeom>
            <a:gradFill flip="none" rotWithShape="1">
              <a:gsLst>
                <a:gs pos="0">
                  <a:srgbClr val="6EFF01"/>
                </a:gs>
                <a:gs pos="90000">
                  <a:srgbClr val="0F5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zh-CN" sz="1600" b="1">
                <a:solidFill>
                  <a:schemeClr val="bg1"/>
                </a:solidFill>
                <a:latin typeface="微软雅黑" pitchFamily="34" charset="-122"/>
                <a:ea typeface="微软雅黑" pitchFamily="34" charset="-122"/>
              </a:endParaRPr>
            </a:p>
          </p:txBody>
        </p:sp>
        <p:sp>
          <p:nvSpPr>
            <p:cNvPr id="34" name="TextBox 33"/>
            <p:cNvSpPr txBox="1"/>
            <p:nvPr/>
          </p:nvSpPr>
          <p:spPr bwMode="auto">
            <a:xfrm>
              <a:off x="6283844" y="1101495"/>
              <a:ext cx="1561122" cy="374571"/>
            </a:xfrm>
            <a:prstGeom prst="roundRect">
              <a:avLst/>
            </a:prstGeom>
            <a:noFill/>
            <a:scene3d>
              <a:camera prst="orthographicFront"/>
              <a:lightRig rig="threePt" dir="t"/>
            </a:scene3d>
            <a:sp3d/>
          </p:spPr>
          <p:txBody>
            <a:bodyPr>
              <a:spAutoFit/>
            </a:bodyPr>
            <a:lstStyle/>
            <a:p>
              <a:pPr algn="ctr" fontAlgn="auto">
                <a:spcBef>
                  <a:spcPts val="0"/>
                </a:spcBef>
                <a:spcAft>
                  <a:spcPts val="0"/>
                </a:spcAft>
                <a:defRPr/>
              </a:pPr>
              <a:r>
                <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市场竞争</a:t>
              </a:r>
              <a:r>
                <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激烈</a:t>
              </a:r>
            </a:p>
          </p:txBody>
        </p:sp>
        <p:sp>
          <p:nvSpPr>
            <p:cNvPr id="44" name="矩形 43"/>
            <p:cNvSpPr/>
            <p:nvPr/>
          </p:nvSpPr>
          <p:spPr>
            <a:xfrm>
              <a:off x="5970914" y="1712413"/>
              <a:ext cx="2273324" cy="1384634"/>
            </a:xfrm>
            <a:prstGeom prst="rect">
              <a:avLst/>
            </a:prstGeom>
          </p:spPr>
          <p:txBody>
            <a:bodyPr>
              <a:spAutoFit/>
            </a:bodyPr>
            <a:lstStyle/>
            <a:p>
              <a:pPr marL="0" lvl="2" defTabSz="912813" eaLnBrk="0" fontAlgn="auto" hangingPunct="0">
                <a:spcBef>
                  <a:spcPts val="0"/>
                </a:spcBef>
                <a:spcAft>
                  <a:spcPts val="0"/>
                </a:spcAft>
                <a:buClr>
                  <a:srgbClr val="0070C0"/>
                </a:buClr>
                <a:buSzPct val="80000"/>
                <a:tabLst>
                  <a:tab pos="136525" algn="l"/>
                </a:tabLst>
                <a:defRPr/>
              </a:pPr>
              <a:r>
                <a:rPr lang="zh-CN" altLang="en-US" sz="1400" spc="50" dirty="0">
                  <a:ln w="11430"/>
                  <a:latin typeface="微软雅黑" pitchFamily="34" charset="-122"/>
                  <a:ea typeface="微软雅黑" pitchFamily="34" charset="-122"/>
                </a:rPr>
                <a:t>校园宽带市场的竞争重点正从过去以跑马圈地式的实现宽带接入为主的用户争夺，向以提供丰富的宽带应用为主的内容比拼方向逐渐过渡。</a:t>
              </a:r>
            </a:p>
          </p:txBody>
        </p:sp>
      </p:grpSp>
      <p:grpSp>
        <p:nvGrpSpPr>
          <p:cNvPr id="10257" name="组合 5"/>
          <p:cNvGrpSpPr>
            <a:grpSpLocks/>
          </p:cNvGrpSpPr>
          <p:nvPr/>
        </p:nvGrpSpPr>
        <p:grpSpPr bwMode="auto">
          <a:xfrm>
            <a:off x="809625" y="4379913"/>
            <a:ext cx="7472363" cy="1011237"/>
            <a:chOff x="714375" y="2174802"/>
            <a:chExt cx="7715250" cy="2838620"/>
          </a:xfrm>
        </p:grpSpPr>
        <p:grpSp>
          <p:nvGrpSpPr>
            <p:cNvPr id="24590" name="组合 3"/>
            <p:cNvGrpSpPr>
              <a:grpSpLocks/>
            </p:cNvGrpSpPr>
            <p:nvPr/>
          </p:nvGrpSpPr>
          <p:grpSpPr bwMode="auto">
            <a:xfrm>
              <a:off x="714375" y="2174802"/>
              <a:ext cx="7715250" cy="2838620"/>
              <a:chOff x="500034" y="2237737"/>
              <a:chExt cx="8143932" cy="3141871"/>
            </a:xfrm>
          </p:grpSpPr>
          <p:sp>
            <p:nvSpPr>
              <p:cNvPr id="49" name="AutoShape 3"/>
              <p:cNvSpPr>
                <a:spLocks noChangeArrowheads="1"/>
              </p:cNvSpPr>
              <p:nvPr/>
            </p:nvSpPr>
            <p:spPr bwMode="auto">
              <a:xfrm>
                <a:off x="500034" y="2237737"/>
                <a:ext cx="8143932" cy="3141871"/>
              </a:xfrm>
              <a:prstGeom prst="roundRect">
                <a:avLst>
                  <a:gd name="adj" fmla="val 2451"/>
                </a:avLst>
              </a:prstGeom>
              <a:solidFill>
                <a:srgbClr val="067AE4"/>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solidFill>
                    <a:srgbClr val="C00000"/>
                  </a:solidFill>
                  <a:latin typeface="Calibri" pitchFamily="34" charset="0"/>
                  <a:ea typeface="微软雅黑" pitchFamily="34" charset="-122"/>
                </a:endParaRPr>
              </a:p>
            </p:txBody>
          </p:sp>
          <p:sp>
            <p:nvSpPr>
              <p:cNvPr id="50" name="AutoShape 3"/>
              <p:cNvSpPr>
                <a:spLocks noChangeArrowheads="1"/>
              </p:cNvSpPr>
              <p:nvPr/>
            </p:nvSpPr>
            <p:spPr bwMode="gray">
              <a:xfrm>
                <a:off x="503209" y="2402385"/>
                <a:ext cx="8137582" cy="2801466"/>
              </a:xfrm>
              <a:prstGeom prst="roundRect">
                <a:avLst>
                  <a:gd name="adj" fmla="val 2731"/>
                </a:avLst>
              </a:prstGeom>
              <a:solidFill>
                <a:schemeClr val="bg1"/>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latin typeface="Calibri" pitchFamily="34" charset="0"/>
                  <a:ea typeface="微软雅黑" pitchFamily="34" charset="-122"/>
                </a:endParaRPr>
              </a:p>
            </p:txBody>
          </p:sp>
        </p:grpSp>
        <p:sp>
          <p:nvSpPr>
            <p:cNvPr id="48" name="Text Box 11"/>
            <p:cNvSpPr txBox="1">
              <a:spLocks noChangeArrowheads="1"/>
            </p:cNvSpPr>
            <p:nvPr/>
          </p:nvSpPr>
          <p:spPr bwMode="auto">
            <a:xfrm>
              <a:off x="899594" y="2433264"/>
              <a:ext cx="7464467" cy="2335067"/>
            </a:xfrm>
            <a:prstGeom prst="rect">
              <a:avLst/>
            </a:prstGeom>
            <a:noFill/>
            <a:ln w="9525">
              <a:noFill/>
              <a:miter lim="800000"/>
              <a:headEnd/>
              <a:tailEnd/>
            </a:ln>
          </p:spPr>
          <p:txBody>
            <a:bodyPr>
              <a:spAutoFit/>
            </a:bodyPr>
            <a:lstStyle/>
            <a:p>
              <a:pPr eaLnBrk="0" hangingPunct="0">
                <a:defRPr/>
              </a:pPr>
              <a:r>
                <a:rPr lang="zh-CN" altLang="en-US" sz="1600" dirty="0">
                  <a:latin typeface="微软雅黑" pitchFamily="34" charset="-122"/>
                  <a:ea typeface="微软雅黑" pitchFamily="34" charset="-122"/>
                </a:rPr>
                <a:t>“校园通”</a:t>
              </a:r>
              <a:r>
                <a:rPr lang="zh-CN" altLang="en-US" sz="1600" dirty="0">
                  <a:latin typeface="微软雅黑" pitchFamily="34" charset="-122"/>
                  <a:ea typeface="微软雅黑" pitchFamily="34" charset="-122"/>
                </a:rPr>
                <a:t>平台正是根据宽带业务发展方向，结合高校学生实际需求，为引领校园宽带建设发展方向，改变高校学生互联网消费习惯而打造的大学生在线网络生活平台。</a:t>
              </a:r>
              <a:endParaRPr lang="zh-CN" altLang="en-US" sz="1600" dirty="0">
                <a:solidFill>
                  <a:schemeClr val="tx1">
                    <a:lumMod val="95000"/>
                    <a:lumOff val="5000"/>
                  </a:schemeClr>
                </a:solidFill>
                <a:latin typeface="微软雅黑" pitchFamily="34" charset="-122"/>
                <a:ea typeface="微软雅黑" pitchFamily="34" charset="-122"/>
              </a:endParaRPr>
            </a:p>
          </p:txBody>
        </p:sp>
      </p:grpSp>
      <p:grpSp>
        <p:nvGrpSpPr>
          <p:cNvPr id="35" name="组合 34"/>
          <p:cNvGrpSpPr>
            <a:grpSpLocks/>
          </p:cNvGrpSpPr>
          <p:nvPr/>
        </p:nvGrpSpPr>
        <p:grpSpPr bwMode="auto">
          <a:xfrm>
            <a:off x="835025" y="1044575"/>
            <a:ext cx="2339975" cy="2112963"/>
            <a:chOff x="835153" y="1043914"/>
            <a:chExt cx="2340000" cy="2113955"/>
          </a:xfrm>
        </p:grpSpPr>
        <p:grpSp>
          <p:nvGrpSpPr>
            <p:cNvPr id="24584" name="组合 31"/>
            <p:cNvGrpSpPr>
              <a:grpSpLocks/>
            </p:cNvGrpSpPr>
            <p:nvPr/>
          </p:nvGrpSpPr>
          <p:grpSpPr bwMode="auto">
            <a:xfrm>
              <a:off x="835153" y="1410958"/>
              <a:ext cx="2340000" cy="1746911"/>
              <a:chOff x="835153" y="1410958"/>
              <a:chExt cx="2340000" cy="1746911"/>
            </a:xfrm>
          </p:grpSpPr>
          <p:sp>
            <p:nvSpPr>
              <p:cNvPr id="26" name="AutoShape 4"/>
              <p:cNvSpPr>
                <a:spLocks noChangeArrowheads="1"/>
              </p:cNvSpPr>
              <p:nvPr>
                <p:custDataLst>
                  <p:tags r:id="rId1"/>
                </p:custDataLst>
              </p:nvPr>
            </p:nvSpPr>
            <p:spPr bwMode="white">
              <a:xfrm>
                <a:off x="835153" y="1410958"/>
                <a:ext cx="2340000" cy="1746911"/>
              </a:xfrm>
              <a:prstGeom prst="roundRect">
                <a:avLst>
                  <a:gd name="adj" fmla="val 5304"/>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40" name="矩形 39"/>
              <p:cNvSpPr/>
              <p:nvPr/>
            </p:nvSpPr>
            <p:spPr>
              <a:xfrm>
                <a:off x="868491" y="1712566"/>
                <a:ext cx="2273324" cy="1168949"/>
              </a:xfrm>
              <a:prstGeom prst="rect">
                <a:avLst/>
              </a:prstGeom>
            </p:spPr>
            <p:txBody>
              <a:bodyPr>
                <a:spAutoFit/>
              </a:bodyPr>
              <a:lstStyle/>
              <a:p>
                <a:pPr marL="0" lvl="2" defTabSz="912813" eaLnBrk="0" fontAlgn="auto" hangingPunct="0">
                  <a:spcBef>
                    <a:spcPts val="0"/>
                  </a:spcBef>
                  <a:spcAft>
                    <a:spcPts val="0"/>
                  </a:spcAft>
                  <a:buClr>
                    <a:srgbClr val="0070C0"/>
                  </a:buClr>
                  <a:buSzPct val="80000"/>
                  <a:tabLst>
                    <a:tab pos="136525" algn="l"/>
                  </a:tabLst>
                  <a:defRPr/>
                </a:pPr>
                <a:r>
                  <a:rPr lang="zh-CN" altLang="en-US" sz="1400" spc="50" dirty="0">
                    <a:ln w="11430"/>
                    <a:latin typeface="微软雅黑" pitchFamily="34" charset="-122"/>
                    <a:ea typeface="微软雅黑" pitchFamily="34" charset="-122"/>
                  </a:rPr>
                  <a:t>高校不断扩招，在校大学生数量持续增长，而大学生网民是网络最活跃的群体之一。</a:t>
                </a:r>
                <a:r>
                  <a:rPr lang="zh-CN" altLang="en-US" sz="1400" spc="50" dirty="0">
                    <a:ln w="11430"/>
                    <a:latin typeface="微软雅黑" pitchFamily="34" charset="-122"/>
                    <a:ea typeface="微软雅黑" pitchFamily="34" charset="-122"/>
                  </a:rPr>
                  <a:t>平台有</a:t>
                </a:r>
                <a:r>
                  <a:rPr lang="zh-CN" altLang="en-US" sz="1400" spc="50" dirty="0">
                    <a:ln w="11430"/>
                    <a:latin typeface="微软雅黑" pitchFamily="34" charset="-122"/>
                    <a:ea typeface="微软雅黑" pitchFamily="34" charset="-122"/>
                  </a:rPr>
                  <a:t>巨大的用户群体资源。</a:t>
                </a:r>
              </a:p>
            </p:txBody>
          </p:sp>
        </p:grpSp>
        <p:grpSp>
          <p:nvGrpSpPr>
            <p:cNvPr id="24585" name="组合 23"/>
            <p:cNvGrpSpPr>
              <a:grpSpLocks/>
            </p:cNvGrpSpPr>
            <p:nvPr/>
          </p:nvGrpSpPr>
          <p:grpSpPr bwMode="auto">
            <a:xfrm>
              <a:off x="1195153" y="1043914"/>
              <a:ext cx="1620000" cy="504000"/>
              <a:chOff x="1195153" y="1043914"/>
              <a:chExt cx="1620000" cy="504000"/>
            </a:xfrm>
          </p:grpSpPr>
          <p:sp>
            <p:nvSpPr>
              <p:cNvPr id="38" name="AutoShape 3"/>
              <p:cNvSpPr>
                <a:spLocks noChangeArrowheads="1"/>
              </p:cNvSpPr>
              <p:nvPr/>
            </p:nvSpPr>
            <p:spPr bwMode="auto">
              <a:xfrm>
                <a:off x="1195153" y="1043914"/>
                <a:ext cx="1620000" cy="504000"/>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zh-CN" sz="1600" b="1" dirty="0">
                  <a:solidFill>
                    <a:schemeClr val="bg1"/>
                  </a:solidFill>
                  <a:latin typeface="微软雅黑" pitchFamily="34" charset="-122"/>
                  <a:ea typeface="微软雅黑" pitchFamily="34" charset="-122"/>
                </a:endParaRPr>
              </a:p>
            </p:txBody>
          </p:sp>
          <p:sp>
            <p:nvSpPr>
              <p:cNvPr id="39" name="TextBox 38"/>
              <p:cNvSpPr txBox="1"/>
              <p:nvPr/>
            </p:nvSpPr>
            <p:spPr bwMode="auto">
              <a:xfrm>
                <a:off x="1201479" y="1110124"/>
                <a:ext cx="1493733" cy="374571"/>
              </a:xfrm>
              <a:prstGeom prst="roundRect">
                <a:avLst/>
              </a:prstGeom>
              <a:noFill/>
              <a:scene3d>
                <a:camera prst="orthographicFront"/>
                <a:lightRig rig="threePt" dir="t"/>
              </a:scene3d>
              <a:sp3d/>
            </p:spPr>
            <p:txBody>
              <a:bodyPr>
                <a:spAutoFit/>
              </a:bodyPr>
              <a:lstStyle/>
              <a:p>
                <a:pPr algn="ctr" fontAlgn="auto">
                  <a:spcBef>
                    <a:spcPts val="0"/>
                  </a:spcBef>
                  <a:spcAft>
                    <a:spcPts val="0"/>
                  </a:spcAft>
                  <a:buClr>
                    <a:schemeClr val="hlink"/>
                  </a:buClr>
                  <a:defRPr/>
                </a:pPr>
                <a:r>
                  <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用户群体庞大</a:t>
                </a:r>
                <a:endParaRPr lang="zh-CN" altLang="zh-CN"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endParaRPr>
              </a:p>
            </p:txBody>
          </p: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800" decel="100000"/>
                                        <p:tgtEl>
                                          <p:spTgt spid="35"/>
                                        </p:tgtEl>
                                      </p:cBhvr>
                                    </p:animEffect>
                                    <p:anim calcmode="lin" valueType="num">
                                      <p:cBhvr>
                                        <p:cTn id="8" dur="800" decel="100000" fill="hold"/>
                                        <p:tgtEl>
                                          <p:spTgt spid="35"/>
                                        </p:tgtEl>
                                        <p:attrNameLst>
                                          <p:attrName>style.rotation</p:attrName>
                                        </p:attrNameLst>
                                      </p:cBhvr>
                                      <p:tavLst>
                                        <p:tav tm="0">
                                          <p:val>
                                            <p:fltVal val="-90"/>
                                          </p:val>
                                        </p:tav>
                                        <p:tav tm="100000">
                                          <p:val>
                                            <p:fltVal val="0"/>
                                          </p:val>
                                        </p:tav>
                                      </p:tavLst>
                                    </p:anim>
                                    <p:anim calcmode="lin" valueType="num">
                                      <p:cBhvr>
                                        <p:cTn id="9" dur="800" decel="100000" fill="hold"/>
                                        <p:tgtEl>
                                          <p:spTgt spid="35"/>
                                        </p:tgtEl>
                                        <p:attrNameLst>
                                          <p:attrName>ppt_x</p:attrName>
                                        </p:attrNameLst>
                                      </p:cBhvr>
                                      <p:tavLst>
                                        <p:tav tm="0">
                                          <p:val>
                                            <p:strVal val="#ppt_x+0.4"/>
                                          </p:val>
                                        </p:tav>
                                        <p:tav tm="100000">
                                          <p:val>
                                            <p:strVal val="#ppt_x-0.05"/>
                                          </p:val>
                                        </p:tav>
                                      </p:tavLst>
                                    </p:anim>
                                    <p:anim calcmode="lin" valueType="num">
                                      <p:cBhvr>
                                        <p:cTn id="10" dur="800" decel="100000" fill="hold"/>
                                        <p:tgtEl>
                                          <p:spTgt spid="3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800" decel="100000"/>
                                        <p:tgtEl>
                                          <p:spTgt spid="23"/>
                                        </p:tgtEl>
                                      </p:cBhvr>
                                    </p:animEffect>
                                    <p:anim calcmode="lin" valueType="num">
                                      <p:cBhvr>
                                        <p:cTn id="18" dur="800" decel="100000" fill="hold"/>
                                        <p:tgtEl>
                                          <p:spTgt spid="23"/>
                                        </p:tgtEl>
                                        <p:attrNameLst>
                                          <p:attrName>style.rotation</p:attrName>
                                        </p:attrNameLst>
                                      </p:cBhvr>
                                      <p:tavLst>
                                        <p:tav tm="0">
                                          <p:val>
                                            <p:fltVal val="-90"/>
                                          </p:val>
                                        </p:tav>
                                        <p:tav tm="100000">
                                          <p:val>
                                            <p:fltVal val="0"/>
                                          </p:val>
                                        </p:tav>
                                      </p:tavLst>
                                    </p:anim>
                                    <p:anim calcmode="lin" valueType="num">
                                      <p:cBhvr>
                                        <p:cTn id="19" dur="800" decel="100000" fill="hold"/>
                                        <p:tgtEl>
                                          <p:spTgt spid="23"/>
                                        </p:tgtEl>
                                        <p:attrNameLst>
                                          <p:attrName>ppt_x</p:attrName>
                                        </p:attrNameLst>
                                      </p:cBhvr>
                                      <p:tavLst>
                                        <p:tav tm="0">
                                          <p:val>
                                            <p:strVal val="#ppt_x+0.4"/>
                                          </p:val>
                                        </p:tav>
                                        <p:tav tm="100000">
                                          <p:val>
                                            <p:strVal val="#ppt_x-0.05"/>
                                          </p:val>
                                        </p:tav>
                                      </p:tavLst>
                                    </p:anim>
                                    <p:anim calcmode="lin" valueType="num">
                                      <p:cBhvr>
                                        <p:cTn id="20" dur="800" decel="100000" fill="hold"/>
                                        <p:tgtEl>
                                          <p:spTgt spid="23"/>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23"/>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23"/>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800" decel="100000"/>
                                        <p:tgtEl>
                                          <p:spTgt spid="36"/>
                                        </p:tgtEl>
                                      </p:cBhvr>
                                    </p:animEffect>
                                    <p:anim calcmode="lin" valueType="num">
                                      <p:cBhvr>
                                        <p:cTn id="28" dur="800" decel="100000" fill="hold"/>
                                        <p:tgtEl>
                                          <p:spTgt spid="36"/>
                                        </p:tgtEl>
                                        <p:attrNameLst>
                                          <p:attrName>style.rotation</p:attrName>
                                        </p:attrNameLst>
                                      </p:cBhvr>
                                      <p:tavLst>
                                        <p:tav tm="0">
                                          <p:val>
                                            <p:fltVal val="-90"/>
                                          </p:val>
                                        </p:tav>
                                        <p:tav tm="100000">
                                          <p:val>
                                            <p:fltVal val="0"/>
                                          </p:val>
                                        </p:tav>
                                      </p:tavLst>
                                    </p:anim>
                                    <p:anim calcmode="lin" valueType="num">
                                      <p:cBhvr>
                                        <p:cTn id="29" dur="800" decel="100000" fill="hold"/>
                                        <p:tgtEl>
                                          <p:spTgt spid="36"/>
                                        </p:tgtEl>
                                        <p:attrNameLst>
                                          <p:attrName>ppt_x</p:attrName>
                                        </p:attrNameLst>
                                      </p:cBhvr>
                                      <p:tavLst>
                                        <p:tav tm="0">
                                          <p:val>
                                            <p:strVal val="#ppt_x+0.4"/>
                                          </p:val>
                                        </p:tav>
                                        <p:tav tm="100000">
                                          <p:val>
                                            <p:strVal val="#ppt_x-0.05"/>
                                          </p:val>
                                        </p:tav>
                                      </p:tavLst>
                                    </p:anim>
                                    <p:anim calcmode="lin" valueType="num">
                                      <p:cBhvr>
                                        <p:cTn id="30" dur="800" decel="100000" fill="hold"/>
                                        <p:tgtEl>
                                          <p:spTgt spid="36"/>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36"/>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36"/>
                                        </p:tgtEl>
                                        <p:attrNameLst>
                                          <p:attrName>ppt_y</p:attrName>
                                        </p:attrNameLst>
                                      </p:cBhvr>
                                      <p:tavLst>
                                        <p:tav tm="0">
                                          <p:val>
                                            <p:strVal val="#ppt_y+0.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nodeType="clickEffect">
                                  <p:stCondLst>
                                    <p:cond delay="0"/>
                                  </p:stCondLst>
                                  <p:childTnLst>
                                    <p:set>
                                      <p:cBhvr>
                                        <p:cTn id="36" dur="1" fill="hold">
                                          <p:stCondLst>
                                            <p:cond delay="0"/>
                                          </p:stCondLst>
                                        </p:cTn>
                                        <p:tgtEl>
                                          <p:spTgt spid="10257"/>
                                        </p:tgtEl>
                                        <p:attrNameLst>
                                          <p:attrName>style.visibility</p:attrName>
                                        </p:attrNameLst>
                                      </p:cBhvr>
                                      <p:to>
                                        <p:strVal val="visible"/>
                                      </p:to>
                                    </p:set>
                                    <p:animEffect transition="in" filter="fade">
                                      <p:cBhvr>
                                        <p:cTn id="37" dur="1000"/>
                                        <p:tgtEl>
                                          <p:spTgt spid="10257"/>
                                        </p:tgtEl>
                                      </p:cBhvr>
                                    </p:animEffect>
                                    <p:anim calcmode="lin" valueType="num">
                                      <p:cBhvr>
                                        <p:cTn id="38" dur="1000" fill="hold"/>
                                        <p:tgtEl>
                                          <p:spTgt spid="10257"/>
                                        </p:tgtEl>
                                        <p:attrNameLst>
                                          <p:attrName>ppt_x</p:attrName>
                                        </p:attrNameLst>
                                      </p:cBhvr>
                                      <p:tavLst>
                                        <p:tav tm="0">
                                          <p:val>
                                            <p:strVal val="#ppt_x"/>
                                          </p:val>
                                        </p:tav>
                                        <p:tav tm="100000">
                                          <p:val>
                                            <p:strVal val="#ppt_x"/>
                                          </p:val>
                                        </p:tav>
                                      </p:tavLst>
                                    </p:anim>
                                    <p:anim calcmode="lin" valueType="num">
                                      <p:cBhvr>
                                        <p:cTn id="39" dur="1000" fill="hold"/>
                                        <p:tgtEl>
                                          <p:spTgt spid="10257"/>
                                        </p:tgtEl>
                                        <p:attrNameLst>
                                          <p:attrName>ppt_y</p:attrName>
                                        </p:attrNameLst>
                                      </p:cBhvr>
                                      <p:tavLst>
                                        <p:tav tm="0">
                                          <p:val>
                                            <p:strVal val="#ppt_y-.1"/>
                                          </p:val>
                                        </p:tav>
                                        <p:tav tm="100000">
                                          <p:val>
                                            <p:strVal val="#ppt_y"/>
                                          </p:val>
                                        </p:tav>
                                      </p:tavLst>
                                    </p:anim>
                                  </p:childTnLst>
                                </p:cTn>
                              </p:par>
                              <p:par>
                                <p:cTn id="40" presetID="10"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项目定位</a:t>
            </a:r>
          </a:p>
        </p:txBody>
      </p:sp>
      <p:grpSp>
        <p:nvGrpSpPr>
          <p:cNvPr id="25602" name="组合 5"/>
          <p:cNvGrpSpPr>
            <a:grpSpLocks/>
          </p:cNvGrpSpPr>
          <p:nvPr/>
        </p:nvGrpSpPr>
        <p:grpSpPr bwMode="auto">
          <a:xfrm>
            <a:off x="6019800" y="1387475"/>
            <a:ext cx="2135188" cy="2997200"/>
            <a:chOff x="714375" y="2174802"/>
            <a:chExt cx="7715250" cy="2838620"/>
          </a:xfrm>
        </p:grpSpPr>
        <p:grpSp>
          <p:nvGrpSpPr>
            <p:cNvPr id="25665" name="组合 4"/>
            <p:cNvGrpSpPr>
              <a:grpSpLocks/>
            </p:cNvGrpSpPr>
            <p:nvPr/>
          </p:nvGrpSpPr>
          <p:grpSpPr bwMode="auto">
            <a:xfrm>
              <a:off x="714375" y="2174802"/>
              <a:ext cx="7715250" cy="2838620"/>
              <a:chOff x="500034" y="2237737"/>
              <a:chExt cx="8143932" cy="3141871"/>
            </a:xfrm>
          </p:grpSpPr>
          <p:sp>
            <p:nvSpPr>
              <p:cNvPr id="7" name="AutoShape 3"/>
              <p:cNvSpPr>
                <a:spLocks noChangeArrowheads="1"/>
              </p:cNvSpPr>
              <p:nvPr/>
            </p:nvSpPr>
            <p:spPr bwMode="auto">
              <a:xfrm>
                <a:off x="500034" y="2237737"/>
                <a:ext cx="8143932" cy="3141871"/>
              </a:xfrm>
              <a:prstGeom prst="roundRect">
                <a:avLst>
                  <a:gd name="adj" fmla="val 2451"/>
                </a:avLst>
              </a:prstGeom>
              <a:solidFill>
                <a:srgbClr val="067AE4"/>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solidFill>
                    <a:srgbClr val="C00000"/>
                  </a:solidFill>
                  <a:latin typeface="Calibri" pitchFamily="34" charset="0"/>
                  <a:ea typeface="微软雅黑" pitchFamily="34" charset="-122"/>
                </a:endParaRPr>
              </a:p>
            </p:txBody>
          </p:sp>
          <p:sp>
            <p:nvSpPr>
              <p:cNvPr id="8" name="AutoShape 3"/>
              <p:cNvSpPr>
                <a:spLocks noChangeArrowheads="1"/>
              </p:cNvSpPr>
              <p:nvPr/>
            </p:nvSpPr>
            <p:spPr bwMode="gray">
              <a:xfrm>
                <a:off x="503210" y="2304303"/>
                <a:ext cx="8137584" cy="2997631"/>
              </a:xfrm>
              <a:prstGeom prst="roundRect">
                <a:avLst>
                  <a:gd name="adj" fmla="val 2731"/>
                </a:avLst>
              </a:prstGeom>
              <a:solidFill>
                <a:schemeClr val="bg1"/>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latin typeface="Calibri" pitchFamily="34" charset="0"/>
                  <a:ea typeface="微软雅黑" pitchFamily="34" charset="-122"/>
                </a:endParaRPr>
              </a:p>
            </p:txBody>
          </p:sp>
        </p:grpSp>
        <p:sp>
          <p:nvSpPr>
            <p:cNvPr id="25666" name="Text Box 11"/>
            <p:cNvSpPr txBox="1">
              <a:spLocks noChangeArrowheads="1"/>
            </p:cNvSpPr>
            <p:nvPr/>
          </p:nvSpPr>
          <p:spPr bwMode="auto">
            <a:xfrm>
              <a:off x="1449359" y="2418093"/>
              <a:ext cx="6525808" cy="1020223"/>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本项目定位于打造全方位的大学生在线网络生活平台。</a:t>
              </a:r>
            </a:p>
          </p:txBody>
        </p:sp>
      </p:grpSp>
      <p:sp>
        <p:nvSpPr>
          <p:cNvPr id="219" name="Freeform 9"/>
          <p:cNvSpPr>
            <a:spLocks/>
          </p:cNvSpPr>
          <p:nvPr/>
        </p:nvSpPr>
        <p:spPr bwMode="auto">
          <a:xfrm>
            <a:off x="679450" y="2840038"/>
            <a:ext cx="4473575" cy="2074862"/>
          </a:xfrm>
          <a:custGeom>
            <a:avLst/>
            <a:gdLst/>
            <a:ahLst/>
            <a:cxnLst>
              <a:cxn ang="0">
                <a:pos x="2492" y="0"/>
              </a:cxn>
              <a:cxn ang="0">
                <a:pos x="1246" y="15"/>
              </a:cxn>
              <a:cxn ang="0">
                <a:pos x="0" y="0"/>
              </a:cxn>
              <a:cxn ang="0">
                <a:pos x="1044" y="1368"/>
              </a:cxn>
              <a:cxn ang="0">
                <a:pos x="1120" y="1368"/>
              </a:cxn>
              <a:cxn ang="0">
                <a:pos x="1372" y="1368"/>
              </a:cxn>
              <a:cxn ang="0">
                <a:pos x="1448" y="1368"/>
              </a:cxn>
              <a:cxn ang="0">
                <a:pos x="2492" y="0"/>
              </a:cxn>
            </a:cxnLst>
            <a:rect l="0" t="0" r="r" b="b"/>
            <a:pathLst>
              <a:path w="2492" h="1368">
                <a:moveTo>
                  <a:pt x="2492" y="0"/>
                </a:moveTo>
                <a:cubicBezTo>
                  <a:pt x="1246" y="15"/>
                  <a:pt x="1246" y="15"/>
                  <a:pt x="1246" y="15"/>
                </a:cubicBezTo>
                <a:cubicBezTo>
                  <a:pt x="0" y="0"/>
                  <a:pt x="0" y="0"/>
                  <a:pt x="0" y="0"/>
                </a:cubicBezTo>
                <a:cubicBezTo>
                  <a:pt x="0" y="0"/>
                  <a:pt x="1168" y="864"/>
                  <a:pt x="1044" y="1368"/>
                </a:cubicBezTo>
                <a:cubicBezTo>
                  <a:pt x="1120" y="1368"/>
                  <a:pt x="1120" y="1368"/>
                  <a:pt x="1120" y="1368"/>
                </a:cubicBezTo>
                <a:cubicBezTo>
                  <a:pt x="1372" y="1368"/>
                  <a:pt x="1372" y="1368"/>
                  <a:pt x="1372" y="1368"/>
                </a:cubicBezTo>
                <a:cubicBezTo>
                  <a:pt x="1448" y="1368"/>
                  <a:pt x="1448" y="1368"/>
                  <a:pt x="1448" y="1368"/>
                </a:cubicBezTo>
                <a:cubicBezTo>
                  <a:pt x="1324" y="864"/>
                  <a:pt x="2492" y="0"/>
                  <a:pt x="2492" y="0"/>
                </a:cubicBezTo>
                <a:close/>
              </a:path>
            </a:pathLst>
          </a:custGeom>
          <a:gradFill flip="none" rotWithShape="1">
            <a:gsLst>
              <a:gs pos="0">
                <a:schemeClr val="bg1">
                  <a:lumMod val="50000"/>
                  <a:lumOff val="50000"/>
                </a:schemeClr>
              </a:gs>
              <a:gs pos="4000">
                <a:schemeClr val="bg1">
                  <a:lumMod val="50000"/>
                  <a:lumOff val="50000"/>
                </a:schemeClr>
              </a:gs>
              <a:gs pos="100000">
                <a:srgbClr val="181CC7">
                  <a:alpha val="0"/>
                </a:srgbClr>
              </a:gs>
            </a:gsLst>
            <a:lin ang="5400000" scaled="1"/>
            <a:tileRect/>
          </a:gradFill>
          <a:ln>
            <a:noFill/>
            <a:headEnd type="none" w="med" len="med"/>
            <a:tailEnd type="none" w="med" len="med"/>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lIns="91436" tIns="45718" rIns="91436" bIns="45718" anchor="ctr"/>
          <a:lstStyle/>
          <a:p>
            <a:pPr algn="ctr" defTabSz="914099">
              <a:defRPr/>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20" name="Rectangle 70"/>
          <p:cNvSpPr/>
          <p:nvPr/>
        </p:nvSpPr>
        <p:spPr bwMode="auto">
          <a:xfrm>
            <a:off x="333375" y="1670050"/>
            <a:ext cx="5133975" cy="1336675"/>
          </a:xfrm>
          <a:prstGeom prst="rect">
            <a:avLst/>
          </a:prstGeom>
          <a:gradFill flip="none" rotWithShape="1">
            <a:gsLst>
              <a:gs pos="0">
                <a:schemeClr val="bg1">
                  <a:alpha val="46000"/>
                </a:schemeClr>
              </a:gs>
              <a:gs pos="4000">
                <a:schemeClr val="bg1">
                  <a:alpha val="45000"/>
                </a:schemeClr>
              </a:gs>
              <a:gs pos="100000">
                <a:srgbClr val="181CC7">
                  <a:alpha val="0"/>
                </a:srgbClr>
              </a:gs>
            </a:gsLst>
            <a:lin ang="5400000" scaled="1"/>
            <a:tileRect/>
          </a:gra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36" tIns="45718" rIns="91436" bIns="45718" anchor="ctr"/>
          <a:lstStyle/>
          <a:p>
            <a:pPr algn="ctr" defTabSz="914099">
              <a:defRPr/>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221" name="Freeform 15"/>
          <p:cNvSpPr>
            <a:spLocks/>
          </p:cNvSpPr>
          <p:nvPr/>
        </p:nvSpPr>
        <p:spPr bwMode="auto">
          <a:xfrm rot="10800000">
            <a:off x="1534928" y="3662429"/>
            <a:ext cx="2764806" cy="1000500"/>
          </a:xfrm>
          <a:prstGeom prst="ellipse">
            <a:avLst/>
          </a:prstGeom>
          <a:gradFill flip="none" rotWithShape="1">
            <a:gsLst>
              <a:gs pos="70000">
                <a:schemeClr val="tx1">
                  <a:alpha val="0"/>
                </a:schemeClr>
              </a:gs>
              <a:gs pos="70000">
                <a:schemeClr val="tx1">
                  <a:alpha val="1000"/>
                </a:schemeClr>
              </a:gs>
              <a:gs pos="100000">
                <a:schemeClr val="tx1">
                  <a:alpha val="39000"/>
                </a:schemeClr>
              </a:gs>
            </a:gsLst>
            <a:lin ang="16200000" scaled="1"/>
            <a:tileRect/>
          </a:gradFill>
          <a:ln w="19050" cap="flat" cmpd="sng" algn="ctr">
            <a:gradFill>
              <a:gsLst>
                <a:gs pos="0">
                  <a:srgbClr val="FFFFFF">
                    <a:alpha val="70000"/>
                  </a:srgbClr>
                </a:gs>
                <a:gs pos="50000">
                  <a:srgbClr val="FFFFFF">
                    <a:alpha val="0"/>
                  </a:srgbClr>
                </a:gs>
                <a:gs pos="100000">
                  <a:schemeClr val="accent1">
                    <a:shade val="100000"/>
                    <a:satMod val="115000"/>
                    <a:alpha val="0"/>
                  </a:schemeClr>
                </a:gs>
              </a:gsLst>
              <a:lin ang="5400000" scaled="0"/>
            </a:gradFill>
            <a:prstDash val="solid"/>
            <a:round/>
            <a:headEnd type="none" w="med" len="med"/>
            <a:tailEnd type="none" w="med" len="med"/>
          </a:ln>
          <a:effectLst>
            <a:innerShdw blurRad="762000" dist="1549400">
              <a:prstClr val="black">
                <a:alpha val="71000"/>
              </a:prstClr>
            </a:innerShdw>
          </a:effectLst>
          <a:scene3d>
            <a:camera prst="orthographicFront"/>
            <a:lightRig rig="contrasting" dir="t"/>
          </a:scene3d>
          <a:sp3d extrusionH="114300">
            <a:bevelT w="120650" h="107950" prst="artDeco"/>
            <a:bevelB w="25400" h="25400"/>
            <a:extrusionClr>
              <a:srgbClr val="EBF8FF"/>
            </a:extrusionClr>
          </a:sp3d>
        </p:spPr>
        <p:txBody>
          <a:bodyPr anchor="ctr"/>
          <a:lstStyle/>
          <a:p>
            <a:pPr algn="r" defTabSz="1096963" eaLnBrk="0" fontAlgn="auto" hangingPunct="0">
              <a:spcBef>
                <a:spcPts val="0"/>
              </a:spcBef>
              <a:spcAft>
                <a:spcPts val="0"/>
              </a:spcAft>
              <a:defRPr/>
            </a:pPr>
            <a:endParaRPr lang="en-US" sz="1400" dirty="0">
              <a:solidFill>
                <a:prstClr val="white"/>
              </a:solidFill>
              <a:latin typeface="Segoe" pitchFamily="34" charset="0"/>
              <a:ea typeface="宋体" pitchFamily="2" charset="-122"/>
            </a:endParaRPr>
          </a:p>
        </p:txBody>
      </p:sp>
      <p:sp>
        <p:nvSpPr>
          <p:cNvPr id="222" name="Freeform 5"/>
          <p:cNvSpPr>
            <a:spLocks/>
          </p:cNvSpPr>
          <p:nvPr/>
        </p:nvSpPr>
        <p:spPr bwMode="auto">
          <a:xfrm>
            <a:off x="397271" y="1285475"/>
            <a:ext cx="5131449" cy="2010408"/>
          </a:xfrm>
          <a:custGeom>
            <a:avLst/>
            <a:gdLst/>
            <a:ahLst/>
            <a:cxnLst>
              <a:cxn ang="0">
                <a:pos x="2073" y="551"/>
              </a:cxn>
              <a:cxn ang="0">
                <a:pos x="1037" y="1102"/>
              </a:cxn>
              <a:cxn ang="0">
                <a:pos x="246" y="907"/>
              </a:cxn>
              <a:cxn ang="0">
                <a:pos x="0" y="551"/>
              </a:cxn>
              <a:cxn ang="0">
                <a:pos x="304" y="161"/>
              </a:cxn>
              <a:cxn ang="0">
                <a:pos x="1037" y="0"/>
              </a:cxn>
              <a:cxn ang="0">
                <a:pos x="2073" y="551"/>
              </a:cxn>
            </a:cxnLst>
            <a:rect l="0" t="0" r="r" b="b"/>
            <a:pathLst>
              <a:path w="2073" h="1102">
                <a:moveTo>
                  <a:pt x="2073" y="551"/>
                </a:moveTo>
                <a:cubicBezTo>
                  <a:pt x="2073" y="855"/>
                  <a:pt x="1609" y="1102"/>
                  <a:pt x="1037" y="1102"/>
                </a:cubicBezTo>
                <a:cubicBezTo>
                  <a:pt x="720" y="1102"/>
                  <a:pt x="436" y="1027"/>
                  <a:pt x="246" y="907"/>
                </a:cubicBezTo>
                <a:cubicBezTo>
                  <a:pt x="92" y="811"/>
                  <a:pt x="0" y="687"/>
                  <a:pt x="0" y="551"/>
                </a:cubicBezTo>
                <a:cubicBezTo>
                  <a:pt x="0" y="399"/>
                  <a:pt x="116" y="261"/>
                  <a:pt x="304" y="161"/>
                </a:cubicBezTo>
                <a:cubicBezTo>
                  <a:pt x="491" y="62"/>
                  <a:pt x="750" y="0"/>
                  <a:pt x="1037" y="0"/>
                </a:cubicBezTo>
                <a:cubicBezTo>
                  <a:pt x="1609" y="0"/>
                  <a:pt x="2073" y="247"/>
                  <a:pt x="2073" y="551"/>
                </a:cubicBezTo>
                <a:close/>
              </a:path>
            </a:pathLst>
          </a:custGeom>
          <a:gradFill flip="none" rotWithShape="1">
            <a:gsLst>
              <a:gs pos="0">
                <a:schemeClr val="bg1">
                  <a:lumMod val="65000"/>
                  <a:lumOff val="35000"/>
                </a:schemeClr>
              </a:gs>
              <a:gs pos="64000">
                <a:schemeClr val="bg1">
                  <a:lumMod val="85000"/>
                  <a:lumOff val="15000"/>
                </a:schemeClr>
              </a:gs>
              <a:gs pos="86000">
                <a:schemeClr val="bg1">
                  <a:lumMod val="85000"/>
                  <a:lumOff val="15000"/>
                </a:schemeClr>
              </a:gs>
            </a:gsLst>
            <a:lin ang="16200000" scaled="1"/>
            <a:tileRect/>
          </a:gradFill>
          <a:ln w="9525" cmpd="sng">
            <a:gradFill>
              <a:gsLst>
                <a:gs pos="3000">
                  <a:schemeClr val="tx1">
                    <a:lumMod val="85000"/>
                    <a:alpha val="8000"/>
                  </a:schemeClr>
                </a:gs>
                <a:gs pos="11000">
                  <a:schemeClr val="tx1">
                    <a:lumMod val="85000"/>
                    <a:alpha val="0"/>
                  </a:schemeClr>
                </a:gs>
                <a:gs pos="50000">
                  <a:schemeClr val="tx1">
                    <a:lumMod val="75000"/>
                  </a:schemeClr>
                </a:gs>
                <a:gs pos="100000">
                  <a:schemeClr val="tx1">
                    <a:lumMod val="95000"/>
                  </a:schemeClr>
                </a:gs>
              </a:gsLst>
              <a:lin ang="5400000" scaled="0"/>
            </a:gradFill>
            <a:headEnd type="none" w="med" len="med"/>
            <a:tailEnd type="none" w="med" len="med"/>
          </a:ln>
          <a:effectLst>
            <a:outerShdw blurRad="50800" dist="38100" dir="5400000" algn="t" rotWithShape="0">
              <a:prstClr val="black">
                <a:alpha val="40000"/>
              </a:prstClr>
            </a:outerShdw>
          </a:effectLst>
          <a:scene3d>
            <a:camera prst="orthographicFront"/>
            <a:lightRig rig="chilly" dir="t"/>
          </a:scene3d>
          <a:sp3d prstMaterial="plastic">
            <a:extrusionClr>
              <a:srgbClr val="08519A"/>
            </a:extrusionClr>
            <a:contourClr>
              <a:srgbClr val="000000"/>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fontAlgn="auto">
              <a:spcBef>
                <a:spcPts val="0"/>
              </a:spcBef>
              <a:spcAft>
                <a:spcPts val="0"/>
              </a:spcAft>
              <a:defRPr/>
            </a:pPr>
            <a:endParaRPr lang="en-US" sz="2700" spc="-125" dirty="0">
              <a:effectLst>
                <a:outerShdw blurRad="38100" dist="38100" dir="2700000" algn="tl">
                  <a:srgbClr val="000000">
                    <a:alpha val="43137"/>
                  </a:srgbClr>
                </a:outerShdw>
              </a:effectLst>
              <a:latin typeface="+mj-lt"/>
            </a:endParaRPr>
          </a:p>
        </p:txBody>
      </p:sp>
      <p:grpSp>
        <p:nvGrpSpPr>
          <p:cNvPr id="25609" name="Group 17"/>
          <p:cNvGrpSpPr>
            <a:grpSpLocks/>
          </p:cNvGrpSpPr>
          <p:nvPr/>
        </p:nvGrpSpPr>
        <p:grpSpPr bwMode="auto">
          <a:xfrm>
            <a:off x="388938" y="1355725"/>
            <a:ext cx="5146675" cy="1958975"/>
            <a:chOff x="2667000" y="2590800"/>
            <a:chExt cx="3733800" cy="3047999"/>
          </a:xfrm>
        </p:grpSpPr>
        <p:sp>
          <p:nvSpPr>
            <p:cNvPr id="224" name="Freeform 15"/>
            <p:cNvSpPr>
              <a:spLocks/>
            </p:cNvSpPr>
            <p:nvPr/>
          </p:nvSpPr>
          <p:spPr bwMode="auto">
            <a:xfrm>
              <a:off x="2667000" y="2590800"/>
              <a:ext cx="3733800" cy="2895600"/>
            </a:xfrm>
            <a:prstGeom prst="ellipse">
              <a:avLst/>
            </a:prstGeom>
            <a:gradFill flip="none" rotWithShape="1">
              <a:gsLst>
                <a:gs pos="70000">
                  <a:schemeClr val="tx1">
                    <a:alpha val="0"/>
                  </a:schemeClr>
                </a:gs>
                <a:gs pos="70000">
                  <a:schemeClr val="tx1">
                    <a:alpha val="1000"/>
                  </a:schemeClr>
                </a:gs>
                <a:gs pos="100000">
                  <a:schemeClr val="tx1">
                    <a:alpha val="39000"/>
                  </a:schemeClr>
                </a:gs>
              </a:gsLst>
              <a:lin ang="16200000" scaled="1"/>
              <a:tileRect/>
            </a:gradFill>
            <a:ln w="19050" cap="flat" cmpd="sng" algn="ctr">
              <a:gradFill>
                <a:gsLst>
                  <a:gs pos="0">
                    <a:srgbClr val="FFFFFF">
                      <a:alpha val="70000"/>
                    </a:srgbClr>
                  </a:gs>
                  <a:gs pos="50000">
                    <a:srgbClr val="FFFFFF">
                      <a:alpha val="0"/>
                    </a:srgbClr>
                  </a:gs>
                  <a:gs pos="100000">
                    <a:schemeClr val="accent1">
                      <a:shade val="100000"/>
                      <a:satMod val="115000"/>
                      <a:alpha val="0"/>
                    </a:schemeClr>
                  </a:gs>
                </a:gsLst>
                <a:lin ang="5400000" scaled="0"/>
              </a:gradFill>
              <a:prstDash val="solid"/>
              <a:round/>
              <a:headEnd type="none" w="med" len="med"/>
              <a:tailEnd type="none" w="med" len="med"/>
            </a:ln>
            <a:effectLst>
              <a:innerShdw blurRad="762000" dist="1549400">
                <a:prstClr val="black">
                  <a:alpha val="71000"/>
                </a:prstClr>
              </a:innerShdw>
            </a:effectLst>
            <a:scene3d>
              <a:camera prst="orthographicFront"/>
              <a:lightRig rig="contrasting" dir="t"/>
            </a:scene3d>
            <a:sp3d extrusionH="114300">
              <a:bevelT w="120650" h="107950" prst="artDeco"/>
              <a:bevelB w="25400" h="25400"/>
              <a:extrusionClr>
                <a:srgbClr val="EBF8FF"/>
              </a:extrusionClr>
            </a:sp3d>
          </p:spPr>
          <p:txBody>
            <a:bodyPr anchor="ctr"/>
            <a:lstStyle/>
            <a:p>
              <a:pPr algn="r" defTabSz="1096963" eaLnBrk="0" fontAlgn="auto" hangingPunct="0">
                <a:spcBef>
                  <a:spcPts val="0"/>
                </a:spcBef>
                <a:spcAft>
                  <a:spcPts val="0"/>
                </a:spcAft>
                <a:defRPr/>
              </a:pPr>
              <a:endParaRPr lang="en-US" sz="1400" dirty="0">
                <a:solidFill>
                  <a:prstClr val="white"/>
                </a:solidFill>
                <a:latin typeface="Segoe" pitchFamily="34" charset="0"/>
                <a:ea typeface="宋体" pitchFamily="2" charset="-122"/>
              </a:endParaRPr>
            </a:p>
          </p:txBody>
        </p:sp>
        <p:sp>
          <p:nvSpPr>
            <p:cNvPr id="225" name="Freeform 15"/>
            <p:cNvSpPr>
              <a:spLocks/>
            </p:cNvSpPr>
            <p:nvPr/>
          </p:nvSpPr>
          <p:spPr bwMode="auto">
            <a:xfrm rot="10800000">
              <a:off x="2667000" y="2743199"/>
              <a:ext cx="3733800" cy="2895600"/>
            </a:xfrm>
            <a:prstGeom prst="ellipse">
              <a:avLst/>
            </a:prstGeom>
            <a:gradFill flip="none" rotWithShape="1">
              <a:gsLst>
                <a:gs pos="70000">
                  <a:schemeClr val="tx1">
                    <a:alpha val="0"/>
                  </a:schemeClr>
                </a:gs>
                <a:gs pos="70000">
                  <a:schemeClr val="tx1">
                    <a:alpha val="1000"/>
                  </a:schemeClr>
                </a:gs>
                <a:gs pos="100000">
                  <a:schemeClr val="tx1">
                    <a:alpha val="39000"/>
                  </a:schemeClr>
                </a:gs>
              </a:gsLst>
              <a:lin ang="16200000" scaled="1"/>
              <a:tileRect/>
            </a:gradFill>
            <a:ln w="19050" cap="flat" cmpd="sng" algn="ctr">
              <a:gradFill>
                <a:gsLst>
                  <a:gs pos="0">
                    <a:srgbClr val="FFFFFF">
                      <a:alpha val="70000"/>
                    </a:srgbClr>
                  </a:gs>
                  <a:gs pos="50000">
                    <a:srgbClr val="FFFFFF">
                      <a:alpha val="0"/>
                    </a:srgbClr>
                  </a:gs>
                  <a:gs pos="100000">
                    <a:schemeClr val="accent1">
                      <a:shade val="100000"/>
                      <a:satMod val="115000"/>
                      <a:alpha val="0"/>
                    </a:schemeClr>
                  </a:gs>
                </a:gsLst>
                <a:lin ang="5400000" scaled="0"/>
              </a:gradFill>
              <a:prstDash val="solid"/>
              <a:round/>
              <a:headEnd type="none" w="med" len="med"/>
              <a:tailEnd type="none" w="med" len="med"/>
            </a:ln>
            <a:effectLst>
              <a:innerShdw blurRad="762000" dist="1549400">
                <a:prstClr val="black">
                  <a:alpha val="71000"/>
                </a:prstClr>
              </a:innerShdw>
            </a:effectLst>
            <a:scene3d>
              <a:camera prst="orthographicFront"/>
              <a:lightRig rig="contrasting" dir="t"/>
            </a:scene3d>
            <a:sp3d extrusionH="114300">
              <a:bevelT w="120650" h="107950" prst="artDeco"/>
              <a:bevelB w="25400" h="25400"/>
              <a:extrusionClr>
                <a:srgbClr val="EBF8FF"/>
              </a:extrusionClr>
            </a:sp3d>
          </p:spPr>
          <p:txBody>
            <a:bodyPr anchor="ctr"/>
            <a:lstStyle/>
            <a:p>
              <a:pPr algn="r" defTabSz="1096963" eaLnBrk="0" fontAlgn="auto" hangingPunct="0">
                <a:spcBef>
                  <a:spcPts val="0"/>
                </a:spcBef>
                <a:spcAft>
                  <a:spcPts val="0"/>
                </a:spcAft>
                <a:defRPr/>
              </a:pPr>
              <a:endParaRPr lang="en-US" sz="1400" dirty="0">
                <a:solidFill>
                  <a:prstClr val="white"/>
                </a:solidFill>
                <a:latin typeface="Segoe" pitchFamily="34" charset="0"/>
                <a:ea typeface="宋体" pitchFamily="2" charset="-122"/>
              </a:endParaRPr>
            </a:p>
          </p:txBody>
        </p:sp>
      </p:grpSp>
      <p:grpSp>
        <p:nvGrpSpPr>
          <p:cNvPr id="227" name="Group 72"/>
          <p:cNvGrpSpPr/>
          <p:nvPr/>
        </p:nvGrpSpPr>
        <p:grpSpPr bwMode="auto">
          <a:xfrm>
            <a:off x="2327767" y="1603575"/>
            <a:ext cx="1320500" cy="1040384"/>
            <a:chOff x="1095152" y="1562986"/>
            <a:chExt cx="6924300" cy="2973220"/>
          </a:xfrm>
          <a:effectLst>
            <a:reflection blurRad="6350" stA="52000" endA="300" endPos="35000" dir="5400000" sy="-100000" algn="bl" rotWithShape="0"/>
          </a:effectLst>
        </p:grpSpPr>
        <p:sp>
          <p:nvSpPr>
            <p:cNvPr id="229" name="Freeform 5"/>
            <p:cNvSpPr>
              <a:spLocks/>
            </p:cNvSpPr>
            <p:nvPr/>
          </p:nvSpPr>
          <p:spPr bwMode="auto">
            <a:xfrm>
              <a:off x="1124548" y="1579983"/>
              <a:ext cx="6894904" cy="2956223"/>
            </a:xfrm>
            <a:custGeom>
              <a:avLst/>
              <a:gdLst/>
              <a:ahLst/>
              <a:cxnLst>
                <a:cxn ang="0">
                  <a:pos x="2073" y="551"/>
                </a:cxn>
                <a:cxn ang="0">
                  <a:pos x="1037" y="1102"/>
                </a:cxn>
                <a:cxn ang="0">
                  <a:pos x="246" y="907"/>
                </a:cxn>
                <a:cxn ang="0">
                  <a:pos x="0" y="551"/>
                </a:cxn>
                <a:cxn ang="0">
                  <a:pos x="304" y="161"/>
                </a:cxn>
                <a:cxn ang="0">
                  <a:pos x="1037" y="0"/>
                </a:cxn>
                <a:cxn ang="0">
                  <a:pos x="2073" y="551"/>
                </a:cxn>
              </a:cxnLst>
              <a:rect l="0" t="0" r="r" b="b"/>
              <a:pathLst>
                <a:path w="2073" h="1102">
                  <a:moveTo>
                    <a:pt x="2073" y="551"/>
                  </a:moveTo>
                  <a:cubicBezTo>
                    <a:pt x="2073" y="855"/>
                    <a:pt x="1609" y="1102"/>
                    <a:pt x="1037" y="1102"/>
                  </a:cubicBezTo>
                  <a:cubicBezTo>
                    <a:pt x="720" y="1102"/>
                    <a:pt x="436" y="1027"/>
                    <a:pt x="246" y="907"/>
                  </a:cubicBezTo>
                  <a:cubicBezTo>
                    <a:pt x="92" y="811"/>
                    <a:pt x="0" y="687"/>
                    <a:pt x="0" y="551"/>
                  </a:cubicBezTo>
                  <a:cubicBezTo>
                    <a:pt x="0" y="399"/>
                    <a:pt x="116" y="261"/>
                    <a:pt x="304" y="161"/>
                  </a:cubicBezTo>
                  <a:cubicBezTo>
                    <a:pt x="491" y="62"/>
                    <a:pt x="750" y="0"/>
                    <a:pt x="1037" y="0"/>
                  </a:cubicBezTo>
                  <a:cubicBezTo>
                    <a:pt x="1609" y="0"/>
                    <a:pt x="2073" y="247"/>
                    <a:pt x="2073" y="551"/>
                  </a:cubicBezTo>
                  <a:close/>
                </a:path>
              </a:pathLst>
            </a:custGeom>
            <a:gradFill flip="none" rotWithShape="1">
              <a:gsLst>
                <a:gs pos="0">
                  <a:schemeClr val="bg1">
                    <a:lumMod val="65000"/>
                    <a:lumOff val="35000"/>
                  </a:schemeClr>
                </a:gs>
                <a:gs pos="64000">
                  <a:schemeClr val="bg1">
                    <a:lumMod val="85000"/>
                    <a:lumOff val="15000"/>
                  </a:schemeClr>
                </a:gs>
                <a:gs pos="86000">
                  <a:schemeClr val="bg1">
                    <a:lumMod val="85000"/>
                    <a:lumOff val="15000"/>
                  </a:schemeClr>
                </a:gs>
              </a:gsLst>
              <a:lin ang="16200000" scaled="1"/>
              <a:tileRect/>
            </a:gradFill>
            <a:ln w="9525" cmpd="sng">
              <a:gradFill>
                <a:gsLst>
                  <a:gs pos="3000">
                    <a:schemeClr val="tx1">
                      <a:lumMod val="85000"/>
                      <a:alpha val="8000"/>
                    </a:schemeClr>
                  </a:gs>
                  <a:gs pos="11000">
                    <a:schemeClr val="tx1">
                      <a:lumMod val="85000"/>
                      <a:alpha val="0"/>
                    </a:schemeClr>
                  </a:gs>
                  <a:gs pos="50000">
                    <a:schemeClr val="tx1">
                      <a:lumMod val="75000"/>
                    </a:schemeClr>
                  </a:gs>
                  <a:gs pos="100000">
                    <a:schemeClr val="tx1">
                      <a:lumMod val="95000"/>
                    </a:schemeClr>
                  </a:gs>
                </a:gsLst>
                <a:lin ang="5400000" scaled="0"/>
              </a:gradFill>
              <a:headEnd type="none" w="med" len="med"/>
              <a:tailEnd type="none" w="med" len="med"/>
            </a:ln>
            <a:effectLst>
              <a:outerShdw blurRad="50800" dist="38100" dir="5400000" algn="t" rotWithShape="0">
                <a:prstClr val="black">
                  <a:alpha val="40000"/>
                </a:prstClr>
              </a:outerShdw>
            </a:effectLst>
            <a:scene3d>
              <a:camera prst="orthographicFront"/>
              <a:lightRig rig="chilly" dir="t"/>
            </a:scene3d>
            <a:sp3d prstMaterial="plastic">
              <a:extrusionClr>
                <a:srgbClr val="08519A"/>
              </a:extrusionClr>
              <a:contourClr>
                <a:srgbClr val="000000"/>
              </a:contourClr>
            </a:sp3d>
          </p:spPr>
          <p:style>
            <a:lnRef idx="1">
              <a:schemeClr val="accent2"/>
            </a:lnRef>
            <a:fillRef idx="3">
              <a:schemeClr val="accent2"/>
            </a:fillRef>
            <a:effectRef idx="2">
              <a:schemeClr val="accent2"/>
            </a:effectRef>
            <a:fontRef idx="minor">
              <a:schemeClr val="lt1"/>
            </a:fontRef>
          </p:style>
          <p:txBody>
            <a:bodyPr lIns="109728" tIns="54864" rIns="109728" bIns="54864" anchor="ctr"/>
            <a:lstStyle/>
            <a:p>
              <a:pPr algn="ctr" defTabSz="914099" fontAlgn="auto">
                <a:spcBef>
                  <a:spcPts val="0"/>
                </a:spcBef>
                <a:spcAft>
                  <a:spcPts val="0"/>
                </a:spcAft>
                <a:defRPr/>
              </a:pPr>
              <a:endParaRPr lang="en-US" sz="2700" spc="-125" dirty="0">
                <a:effectLst>
                  <a:outerShdw blurRad="38100" dist="38100" dir="2700000" algn="tl">
                    <a:srgbClr val="000000">
                      <a:alpha val="43137"/>
                    </a:srgbClr>
                  </a:outerShdw>
                </a:effectLst>
                <a:latin typeface="+mj-lt"/>
              </a:endParaRPr>
            </a:p>
          </p:txBody>
        </p:sp>
        <p:grpSp>
          <p:nvGrpSpPr>
            <p:cNvPr id="230" name="Group 17"/>
            <p:cNvGrpSpPr>
              <a:grpSpLocks/>
            </p:cNvGrpSpPr>
            <p:nvPr/>
          </p:nvGrpSpPr>
          <p:grpSpPr bwMode="auto">
            <a:xfrm>
              <a:off x="1095152" y="1562986"/>
              <a:ext cx="6921797" cy="2954079"/>
              <a:chOff x="2667000" y="2590800"/>
              <a:chExt cx="3733800" cy="3047999"/>
            </a:xfrm>
          </p:grpSpPr>
          <p:sp>
            <p:nvSpPr>
              <p:cNvPr id="231" name="Freeform 15"/>
              <p:cNvSpPr>
                <a:spLocks/>
              </p:cNvSpPr>
              <p:nvPr/>
            </p:nvSpPr>
            <p:spPr bwMode="auto">
              <a:xfrm>
                <a:off x="2667000" y="2590800"/>
                <a:ext cx="3733800" cy="2895600"/>
              </a:xfrm>
              <a:prstGeom prst="ellipse">
                <a:avLst/>
              </a:prstGeom>
              <a:gradFill flip="none" rotWithShape="1">
                <a:gsLst>
                  <a:gs pos="70000">
                    <a:schemeClr val="tx1">
                      <a:alpha val="0"/>
                    </a:schemeClr>
                  </a:gs>
                  <a:gs pos="70000">
                    <a:schemeClr val="tx1">
                      <a:alpha val="1000"/>
                    </a:schemeClr>
                  </a:gs>
                  <a:gs pos="100000">
                    <a:schemeClr val="tx1">
                      <a:alpha val="39000"/>
                    </a:schemeClr>
                  </a:gs>
                </a:gsLst>
                <a:lin ang="16200000" scaled="1"/>
                <a:tileRect/>
              </a:gradFill>
              <a:ln w="19050" cap="flat" cmpd="sng" algn="ctr">
                <a:gradFill>
                  <a:gsLst>
                    <a:gs pos="0">
                      <a:srgbClr val="FFFFFF">
                        <a:alpha val="70000"/>
                      </a:srgbClr>
                    </a:gs>
                    <a:gs pos="50000">
                      <a:srgbClr val="FFFFFF">
                        <a:alpha val="0"/>
                      </a:srgbClr>
                    </a:gs>
                    <a:gs pos="100000">
                      <a:schemeClr val="accent1">
                        <a:shade val="100000"/>
                        <a:satMod val="115000"/>
                        <a:alpha val="0"/>
                      </a:schemeClr>
                    </a:gs>
                  </a:gsLst>
                  <a:lin ang="5400000" scaled="0"/>
                </a:gradFill>
                <a:prstDash val="solid"/>
                <a:round/>
                <a:headEnd type="none" w="med" len="med"/>
                <a:tailEnd type="none" w="med" len="med"/>
              </a:ln>
              <a:effectLst>
                <a:innerShdw blurRad="762000" dist="1549400">
                  <a:prstClr val="black">
                    <a:alpha val="71000"/>
                  </a:prstClr>
                </a:innerShdw>
              </a:effectLst>
              <a:scene3d>
                <a:camera prst="orthographicFront"/>
                <a:lightRig rig="contrasting" dir="t"/>
              </a:scene3d>
              <a:sp3d extrusionH="114300">
                <a:bevelT w="120650" h="107950" prst="artDeco"/>
                <a:bevelB w="25400" h="25400"/>
                <a:extrusionClr>
                  <a:srgbClr val="EBF8FF"/>
                </a:extrusionClr>
              </a:sp3d>
            </p:spPr>
            <p:txBody>
              <a:bodyPr anchor="ctr"/>
              <a:lstStyle/>
              <a:p>
                <a:pPr algn="r" defTabSz="1096963" eaLnBrk="0" fontAlgn="auto" hangingPunct="0">
                  <a:spcBef>
                    <a:spcPts val="0"/>
                  </a:spcBef>
                  <a:spcAft>
                    <a:spcPts val="0"/>
                  </a:spcAft>
                  <a:defRPr/>
                </a:pPr>
                <a:endParaRPr lang="en-US" sz="1400" dirty="0">
                  <a:solidFill>
                    <a:prstClr val="white"/>
                  </a:solidFill>
                  <a:latin typeface="Segoe" pitchFamily="34" charset="0"/>
                  <a:ea typeface="宋体" pitchFamily="2" charset="-122"/>
                </a:endParaRPr>
              </a:p>
            </p:txBody>
          </p:sp>
          <p:sp>
            <p:nvSpPr>
              <p:cNvPr id="232" name="Freeform 15"/>
              <p:cNvSpPr>
                <a:spLocks/>
              </p:cNvSpPr>
              <p:nvPr/>
            </p:nvSpPr>
            <p:spPr bwMode="auto">
              <a:xfrm rot="10800000">
                <a:off x="2667000" y="2743199"/>
                <a:ext cx="3733800" cy="2895600"/>
              </a:xfrm>
              <a:prstGeom prst="ellipse">
                <a:avLst/>
              </a:prstGeom>
              <a:gradFill flip="none" rotWithShape="1">
                <a:gsLst>
                  <a:gs pos="70000">
                    <a:schemeClr val="tx1">
                      <a:alpha val="0"/>
                    </a:schemeClr>
                  </a:gs>
                  <a:gs pos="70000">
                    <a:schemeClr val="tx1">
                      <a:alpha val="1000"/>
                    </a:schemeClr>
                  </a:gs>
                  <a:gs pos="100000">
                    <a:schemeClr val="tx1">
                      <a:alpha val="39000"/>
                    </a:schemeClr>
                  </a:gs>
                </a:gsLst>
                <a:lin ang="16200000" scaled="1"/>
                <a:tileRect/>
              </a:gradFill>
              <a:ln w="19050" cap="flat" cmpd="sng" algn="ctr">
                <a:gradFill>
                  <a:gsLst>
                    <a:gs pos="0">
                      <a:srgbClr val="FFFFFF">
                        <a:alpha val="70000"/>
                      </a:srgbClr>
                    </a:gs>
                    <a:gs pos="50000">
                      <a:srgbClr val="FFFFFF">
                        <a:alpha val="0"/>
                      </a:srgbClr>
                    </a:gs>
                    <a:gs pos="100000">
                      <a:schemeClr val="accent1">
                        <a:shade val="100000"/>
                        <a:satMod val="115000"/>
                        <a:alpha val="0"/>
                      </a:schemeClr>
                    </a:gs>
                  </a:gsLst>
                  <a:lin ang="5400000" scaled="0"/>
                </a:gradFill>
                <a:prstDash val="solid"/>
                <a:round/>
                <a:headEnd type="none" w="med" len="med"/>
                <a:tailEnd type="none" w="med" len="med"/>
              </a:ln>
              <a:effectLst>
                <a:innerShdw blurRad="762000" dist="1549400">
                  <a:prstClr val="black">
                    <a:alpha val="71000"/>
                  </a:prstClr>
                </a:innerShdw>
              </a:effectLst>
              <a:scene3d>
                <a:camera prst="orthographicFront"/>
                <a:lightRig rig="contrasting" dir="t"/>
              </a:scene3d>
              <a:sp3d extrusionH="114300">
                <a:bevelT w="120650" h="107950" prst="artDeco"/>
                <a:bevelB w="25400" h="25400"/>
                <a:extrusionClr>
                  <a:srgbClr val="EBF8FF"/>
                </a:extrusionClr>
              </a:sp3d>
            </p:spPr>
            <p:txBody>
              <a:bodyPr anchor="ctr"/>
              <a:lstStyle/>
              <a:p>
                <a:pPr algn="r" defTabSz="1096963" eaLnBrk="0" fontAlgn="auto" hangingPunct="0">
                  <a:spcBef>
                    <a:spcPts val="0"/>
                  </a:spcBef>
                  <a:spcAft>
                    <a:spcPts val="0"/>
                  </a:spcAft>
                  <a:defRPr/>
                </a:pPr>
                <a:endParaRPr lang="en-US" sz="1400" dirty="0">
                  <a:solidFill>
                    <a:prstClr val="white"/>
                  </a:solidFill>
                  <a:latin typeface="Segoe" pitchFamily="34" charset="0"/>
                  <a:ea typeface="宋体" pitchFamily="2" charset="-122"/>
                </a:endParaRPr>
              </a:p>
            </p:txBody>
          </p:sp>
        </p:grpSp>
      </p:grpSp>
      <p:grpSp>
        <p:nvGrpSpPr>
          <p:cNvPr id="233" name="Group 101"/>
          <p:cNvGrpSpPr>
            <a:grpSpLocks/>
          </p:cNvGrpSpPr>
          <p:nvPr/>
        </p:nvGrpSpPr>
        <p:grpSpPr bwMode="auto">
          <a:xfrm>
            <a:off x="4297363" y="2281238"/>
            <a:ext cx="1177925" cy="647700"/>
            <a:chOff x="5715000" y="4140369"/>
            <a:chExt cx="2057400" cy="1194056"/>
          </a:xfrm>
        </p:grpSpPr>
        <p:pic>
          <p:nvPicPr>
            <p:cNvPr id="25657" name="Picture 2" descr="C:\Users\arib\Pictures\Presentation Stuff\Platform4.png"/>
            <p:cNvPicPr>
              <a:picLocks noChangeAspect="1" noChangeArrowheads="1"/>
            </p:cNvPicPr>
            <p:nvPr/>
          </p:nvPicPr>
          <p:blipFill>
            <a:blip r:embed="rId2"/>
            <a:srcRect/>
            <a:stretch>
              <a:fillRect/>
            </a:stretch>
          </p:blipFill>
          <p:spPr bwMode="auto">
            <a:xfrm>
              <a:off x="5715000" y="4496149"/>
              <a:ext cx="2057400" cy="838276"/>
            </a:xfrm>
            <a:prstGeom prst="rect">
              <a:avLst/>
            </a:prstGeom>
            <a:noFill/>
            <a:ln w="9525">
              <a:noFill/>
              <a:miter lim="800000"/>
              <a:headEnd/>
              <a:tailEnd/>
            </a:ln>
          </p:spPr>
        </p:pic>
        <p:pic>
          <p:nvPicPr>
            <p:cNvPr id="25658" name="Picture 3" descr="\\server3\InternalBin\Resource DVD\DVD_ART36\Artwork_Imagery\Icons - Illustrations\_ VISTA STYLE\monitor activity.png"/>
            <p:cNvPicPr>
              <a:picLocks noChangeAspect="1" noChangeArrowheads="1"/>
            </p:cNvPicPr>
            <p:nvPr/>
          </p:nvPicPr>
          <p:blipFill>
            <a:blip r:embed="rId3"/>
            <a:srcRect/>
            <a:stretch>
              <a:fillRect/>
            </a:stretch>
          </p:blipFill>
          <p:spPr bwMode="auto">
            <a:xfrm>
              <a:off x="6410096" y="4140369"/>
              <a:ext cx="881353" cy="761239"/>
            </a:xfrm>
            <a:prstGeom prst="rect">
              <a:avLst/>
            </a:prstGeom>
            <a:noFill/>
            <a:ln w="9525">
              <a:noFill/>
              <a:miter lim="800000"/>
              <a:headEnd/>
              <a:tailEnd/>
            </a:ln>
          </p:spPr>
        </p:pic>
      </p:grpSp>
      <p:grpSp>
        <p:nvGrpSpPr>
          <p:cNvPr id="271" name="Group 138"/>
          <p:cNvGrpSpPr>
            <a:grpSpLocks/>
          </p:cNvGrpSpPr>
          <p:nvPr/>
        </p:nvGrpSpPr>
        <p:grpSpPr bwMode="auto">
          <a:xfrm>
            <a:off x="4337050" y="1389063"/>
            <a:ext cx="1177925" cy="831850"/>
            <a:chOff x="6632636" y="2209799"/>
            <a:chExt cx="1744365" cy="1231186"/>
          </a:xfrm>
        </p:grpSpPr>
        <p:pic>
          <p:nvPicPr>
            <p:cNvPr id="25648" name="Picture 2" descr="C:\Users\arib\Pictures\Presentation Stuff\Platform4.png"/>
            <p:cNvPicPr>
              <a:picLocks noChangeAspect="1" noChangeArrowheads="1"/>
            </p:cNvPicPr>
            <p:nvPr/>
          </p:nvPicPr>
          <p:blipFill>
            <a:blip r:embed="rId2"/>
            <a:srcRect/>
            <a:stretch>
              <a:fillRect/>
            </a:stretch>
          </p:blipFill>
          <p:spPr bwMode="auto">
            <a:xfrm>
              <a:off x="6632636" y="2569766"/>
              <a:ext cx="1744365" cy="673742"/>
            </a:xfrm>
            <a:prstGeom prst="rect">
              <a:avLst/>
            </a:prstGeom>
            <a:noFill/>
            <a:ln w="9525">
              <a:noFill/>
              <a:miter lim="800000"/>
              <a:headEnd/>
              <a:tailEnd/>
            </a:ln>
          </p:spPr>
        </p:pic>
        <p:grpSp>
          <p:nvGrpSpPr>
            <p:cNvPr id="25649" name="Group 105"/>
            <p:cNvGrpSpPr>
              <a:grpSpLocks/>
            </p:cNvGrpSpPr>
            <p:nvPr/>
          </p:nvGrpSpPr>
          <p:grpSpPr bwMode="auto">
            <a:xfrm>
              <a:off x="7029450" y="2209799"/>
              <a:ext cx="1085850" cy="1231186"/>
              <a:chOff x="-2831826" y="2388554"/>
              <a:chExt cx="791570" cy="1043940"/>
            </a:xfrm>
          </p:grpSpPr>
          <p:grpSp>
            <p:nvGrpSpPr>
              <p:cNvPr id="25650" name="Group 224"/>
              <p:cNvGrpSpPr>
                <a:grpSpLocks/>
              </p:cNvGrpSpPr>
              <p:nvPr/>
            </p:nvGrpSpPr>
            <p:grpSpPr bwMode="auto">
              <a:xfrm>
                <a:off x="-2831826" y="2388554"/>
                <a:ext cx="791570" cy="914202"/>
                <a:chOff x="-2831826" y="2388554"/>
                <a:chExt cx="791570" cy="914202"/>
              </a:xfrm>
            </p:grpSpPr>
            <p:sp>
              <p:nvSpPr>
                <p:cNvPr id="276" name="Freeform 15"/>
                <p:cNvSpPr>
                  <a:spLocks/>
                </p:cNvSpPr>
                <p:nvPr/>
              </p:nvSpPr>
              <p:spPr bwMode="auto">
                <a:xfrm rot="10800000">
                  <a:off x="-2831826" y="2625796"/>
                  <a:ext cx="791570" cy="378158"/>
                </a:xfrm>
                <a:prstGeom prst="ellipse">
                  <a:avLst/>
                </a:prstGeom>
                <a:gradFill flip="none" rotWithShape="1">
                  <a:gsLst>
                    <a:gs pos="70000">
                      <a:schemeClr val="tx1">
                        <a:alpha val="0"/>
                      </a:schemeClr>
                    </a:gs>
                    <a:gs pos="70000">
                      <a:schemeClr val="tx1">
                        <a:alpha val="1000"/>
                      </a:schemeClr>
                    </a:gs>
                    <a:gs pos="100000">
                      <a:schemeClr val="tx1">
                        <a:alpha val="39000"/>
                      </a:schemeClr>
                    </a:gs>
                  </a:gsLst>
                  <a:lin ang="16200000" scaled="1"/>
                  <a:tileRect/>
                </a:gradFill>
                <a:ln w="19050" cap="flat" cmpd="sng" algn="ctr">
                  <a:gradFill>
                    <a:gsLst>
                      <a:gs pos="0">
                        <a:srgbClr val="FFFFFF">
                          <a:alpha val="70000"/>
                        </a:srgbClr>
                      </a:gs>
                      <a:gs pos="50000">
                        <a:srgbClr val="FFFFFF">
                          <a:alpha val="0"/>
                        </a:srgbClr>
                      </a:gs>
                      <a:gs pos="100000">
                        <a:schemeClr val="accent1">
                          <a:shade val="100000"/>
                          <a:satMod val="115000"/>
                          <a:alpha val="0"/>
                        </a:schemeClr>
                      </a:gs>
                    </a:gsLst>
                    <a:lin ang="5400000" scaled="0"/>
                  </a:gradFill>
                  <a:prstDash val="solid"/>
                  <a:round/>
                  <a:headEnd type="none" w="med" len="med"/>
                  <a:tailEnd type="none" w="med" len="med"/>
                </a:ln>
                <a:effectLst>
                  <a:innerShdw blurRad="762000" dist="1549400">
                    <a:prstClr val="black">
                      <a:alpha val="71000"/>
                    </a:prstClr>
                  </a:innerShdw>
                </a:effectLst>
                <a:scene3d>
                  <a:camera prst="orthographicFront"/>
                  <a:lightRig rig="contrasting" dir="t"/>
                </a:scene3d>
                <a:sp3d extrusionH="114300">
                  <a:bevelT w="120650" h="107950" prst="artDeco"/>
                  <a:bevelB w="25400" h="25400"/>
                  <a:extrusionClr>
                    <a:srgbClr val="EBF8FF"/>
                  </a:extrusionClr>
                </a:sp3d>
              </p:spPr>
              <p:txBody>
                <a:bodyPr anchor="ctr"/>
                <a:lstStyle/>
                <a:p>
                  <a:pPr algn="r" defTabSz="1096963" eaLnBrk="0" fontAlgn="auto" hangingPunct="0">
                    <a:spcBef>
                      <a:spcPts val="0"/>
                    </a:spcBef>
                    <a:spcAft>
                      <a:spcPts val="0"/>
                    </a:spcAft>
                    <a:defRPr/>
                  </a:pPr>
                  <a:endParaRPr lang="en-US" sz="1600" dirty="0">
                    <a:solidFill>
                      <a:prstClr val="white"/>
                    </a:solidFill>
                    <a:latin typeface="Segoe" pitchFamily="34" charset="0"/>
                    <a:ea typeface="宋体" pitchFamily="2" charset="-122"/>
                  </a:endParaRPr>
                </a:p>
              </p:txBody>
            </p:sp>
            <p:pic>
              <p:nvPicPr>
                <p:cNvPr id="277" name="Picture 109" descr="hr support.png"/>
                <p:cNvPicPr>
                  <a:picLocks noChangeAspect="1"/>
                </p:cNvPicPr>
                <p:nvPr/>
              </p:nvPicPr>
              <p:blipFill>
                <a:blip r:embed="rId4" cstate="print">
                  <a:duotone>
                    <a:prstClr val="black"/>
                    <a:schemeClr val="tx1">
                      <a:tint val="45000"/>
                      <a:satMod val="400000"/>
                    </a:schemeClr>
                  </a:duotone>
                  <a:lum bright="11000"/>
                </a:blip>
                <a:stretch>
                  <a:fillRect/>
                </a:stretch>
              </p:blipFill>
              <p:spPr>
                <a:xfrm>
                  <a:off x="-2764336" y="2388554"/>
                  <a:ext cx="371760" cy="900556"/>
                </a:xfrm>
                <a:prstGeom prst="rect">
                  <a:avLst/>
                </a:prstGeom>
              </p:spPr>
            </p:pic>
            <p:pic>
              <p:nvPicPr>
                <p:cNvPr id="278" name="Picture 110" descr="hr support.png"/>
                <p:cNvPicPr>
                  <a:picLocks noChangeAspect="1"/>
                </p:cNvPicPr>
                <p:nvPr/>
              </p:nvPicPr>
              <p:blipFill>
                <a:blip r:embed="rId4" cstate="print">
                  <a:duotone>
                    <a:prstClr val="black"/>
                    <a:schemeClr val="tx1">
                      <a:tint val="45000"/>
                      <a:satMod val="400000"/>
                    </a:schemeClr>
                  </a:duotone>
                  <a:lum bright="11000"/>
                </a:blip>
                <a:stretch>
                  <a:fillRect/>
                </a:stretch>
              </p:blipFill>
              <p:spPr>
                <a:xfrm>
                  <a:off x="-2459969" y="2402200"/>
                  <a:ext cx="371760" cy="900556"/>
                </a:xfrm>
                <a:prstGeom prst="rect">
                  <a:avLst/>
                </a:prstGeom>
              </p:spPr>
            </p:pic>
          </p:grpSp>
          <p:pic>
            <p:nvPicPr>
              <p:cNvPr id="275" name="Picture 107" descr="hr support.png"/>
              <p:cNvPicPr>
                <a:picLocks noChangeAspect="1"/>
              </p:cNvPicPr>
              <p:nvPr/>
            </p:nvPicPr>
            <p:blipFill>
              <a:blip r:embed="rId5"/>
              <a:stretch>
                <a:fillRect/>
              </a:stretch>
            </p:blipFill>
            <p:spPr>
              <a:xfrm>
                <a:off x="-2641242" y="2450313"/>
                <a:ext cx="406164" cy="982181"/>
              </a:xfrm>
              <a:prstGeom prst="rect">
                <a:avLst/>
              </a:prstGeom>
              <a:effectLst>
                <a:outerShdw blurRad="63500" sx="104000" sy="104000" algn="ctr" rotWithShape="0">
                  <a:schemeClr val="tx1">
                    <a:alpha val="66000"/>
                  </a:schemeClr>
                </a:outerShdw>
              </a:effectLst>
            </p:spPr>
          </p:pic>
        </p:grpSp>
      </p:grpSp>
      <p:pic>
        <p:nvPicPr>
          <p:cNvPr id="25613" name="Picture 60" descr="ppt-daxuesheng"/>
          <p:cNvPicPr>
            <a:picLocks noChangeAspect="1" noChangeArrowheads="1"/>
          </p:cNvPicPr>
          <p:nvPr/>
        </p:nvPicPr>
        <p:blipFill>
          <a:blip r:embed="rId6"/>
          <a:srcRect/>
          <a:stretch>
            <a:fillRect/>
          </a:stretch>
        </p:blipFill>
        <p:spPr bwMode="auto">
          <a:xfrm>
            <a:off x="2438400" y="1600200"/>
            <a:ext cx="1106488" cy="1057275"/>
          </a:xfrm>
          <a:prstGeom prst="rect">
            <a:avLst/>
          </a:prstGeom>
          <a:noFill/>
          <a:ln w="9525">
            <a:noFill/>
            <a:miter lim="800000"/>
            <a:headEnd/>
            <a:tailEnd/>
          </a:ln>
        </p:spPr>
      </p:pic>
      <p:grpSp>
        <p:nvGrpSpPr>
          <p:cNvPr id="303" name="Group 137"/>
          <p:cNvGrpSpPr>
            <a:grpSpLocks/>
          </p:cNvGrpSpPr>
          <p:nvPr/>
        </p:nvGrpSpPr>
        <p:grpSpPr bwMode="auto">
          <a:xfrm>
            <a:off x="687388" y="1392238"/>
            <a:ext cx="1152525" cy="700087"/>
            <a:chOff x="-1935845" y="1047766"/>
            <a:chExt cx="1705595" cy="1036324"/>
          </a:xfrm>
        </p:grpSpPr>
        <p:pic>
          <p:nvPicPr>
            <p:cNvPr id="25643" name="Picture 2" descr="C:\Users\arib\Pictures\Presentation Stuff\Platform4.png"/>
            <p:cNvPicPr>
              <a:picLocks noChangeAspect="1" noChangeArrowheads="1"/>
            </p:cNvPicPr>
            <p:nvPr/>
          </p:nvPicPr>
          <p:blipFill>
            <a:blip r:embed="rId2"/>
            <a:srcRect/>
            <a:stretch>
              <a:fillRect/>
            </a:stretch>
          </p:blipFill>
          <p:spPr bwMode="auto">
            <a:xfrm>
              <a:off x="-1935845" y="1410235"/>
              <a:ext cx="1705595" cy="673855"/>
            </a:xfrm>
            <a:prstGeom prst="rect">
              <a:avLst/>
            </a:prstGeom>
            <a:noFill/>
            <a:ln w="9525">
              <a:noFill/>
              <a:miter lim="800000"/>
              <a:headEnd/>
              <a:tailEnd/>
            </a:ln>
          </p:spPr>
        </p:pic>
        <p:grpSp>
          <p:nvGrpSpPr>
            <p:cNvPr id="25644" name="Group 59"/>
            <p:cNvGrpSpPr>
              <a:grpSpLocks/>
            </p:cNvGrpSpPr>
            <p:nvPr/>
          </p:nvGrpSpPr>
          <p:grpSpPr bwMode="auto">
            <a:xfrm>
              <a:off x="-1493546" y="1047766"/>
              <a:ext cx="850173" cy="793750"/>
              <a:chOff x="6705600" y="2943225"/>
              <a:chExt cx="946150" cy="793750"/>
            </a:xfrm>
          </p:grpSpPr>
          <p:pic>
            <p:nvPicPr>
              <p:cNvPr id="25645" name="Picture 12" descr="C:\Users\mitchelld\Desktop\Assets\Iconshock\Real_Vista_Style\Accounting\product in proccess 256.png"/>
              <p:cNvPicPr>
                <a:picLocks noChangeAspect="1" noChangeArrowheads="1"/>
              </p:cNvPicPr>
              <p:nvPr/>
            </p:nvPicPr>
            <p:blipFill>
              <a:blip r:embed="rId7"/>
              <a:srcRect/>
              <a:stretch>
                <a:fillRect/>
              </a:stretch>
            </p:blipFill>
            <p:spPr bwMode="auto">
              <a:xfrm>
                <a:off x="6705600" y="2943225"/>
                <a:ext cx="793750" cy="793750"/>
              </a:xfrm>
              <a:prstGeom prst="rect">
                <a:avLst/>
              </a:prstGeom>
              <a:noFill/>
              <a:ln w="9525">
                <a:noFill/>
                <a:miter lim="800000"/>
                <a:headEnd/>
                <a:tailEnd/>
              </a:ln>
            </p:spPr>
          </p:pic>
          <p:pic>
            <p:nvPicPr>
              <p:cNvPr id="25646" name="Picture 17" descr="C:\Users\mitchelld\Desktop\Assets\Iconshock\Real_Vista_Style\General\user_256.png"/>
              <p:cNvPicPr>
                <a:picLocks noChangeAspect="1" noChangeArrowheads="1"/>
              </p:cNvPicPr>
              <p:nvPr/>
            </p:nvPicPr>
            <p:blipFill>
              <a:blip r:embed="rId8"/>
              <a:srcRect/>
              <a:stretch>
                <a:fillRect/>
              </a:stretch>
            </p:blipFill>
            <p:spPr bwMode="auto">
              <a:xfrm>
                <a:off x="7010400" y="3009900"/>
                <a:ext cx="641350" cy="641350"/>
              </a:xfrm>
              <a:prstGeom prst="rect">
                <a:avLst/>
              </a:prstGeom>
              <a:noFill/>
              <a:ln w="9525">
                <a:noFill/>
                <a:miter lim="800000"/>
                <a:headEnd/>
                <a:tailEnd/>
              </a:ln>
            </p:spPr>
          </p:pic>
          <p:pic>
            <p:nvPicPr>
              <p:cNvPr id="25647" name="Picture 16" descr="C:\Users\mitchelld\Desktop\Assets\Iconshock\Real_Vista_Style\General\ok_256.png"/>
              <p:cNvPicPr>
                <a:picLocks noChangeAspect="1" noChangeArrowheads="1"/>
              </p:cNvPicPr>
              <p:nvPr/>
            </p:nvPicPr>
            <p:blipFill>
              <a:blip r:embed="rId9"/>
              <a:srcRect/>
              <a:stretch>
                <a:fillRect/>
              </a:stretch>
            </p:blipFill>
            <p:spPr bwMode="auto">
              <a:xfrm>
                <a:off x="7162800" y="3354063"/>
                <a:ext cx="336551" cy="336550"/>
              </a:xfrm>
              <a:prstGeom prst="rect">
                <a:avLst/>
              </a:prstGeom>
              <a:noFill/>
              <a:ln w="9525">
                <a:noFill/>
                <a:miter lim="800000"/>
                <a:headEnd/>
                <a:tailEnd/>
              </a:ln>
            </p:spPr>
          </p:pic>
        </p:grpSp>
      </p:grpSp>
      <p:sp>
        <p:nvSpPr>
          <p:cNvPr id="313" name="TextBox 312"/>
          <p:cNvSpPr txBox="1">
            <a:spLocks noChangeArrowheads="1"/>
          </p:cNvSpPr>
          <p:nvPr/>
        </p:nvSpPr>
        <p:spPr bwMode="auto">
          <a:xfrm>
            <a:off x="4752975" y="1943100"/>
            <a:ext cx="571500" cy="276225"/>
          </a:xfrm>
          <a:prstGeom prst="rect">
            <a:avLst/>
          </a:prstGeom>
          <a:noFill/>
          <a:ln w="9525">
            <a:noFill/>
            <a:miter lim="800000"/>
            <a:headEnd/>
            <a:tailEnd/>
          </a:ln>
        </p:spPr>
        <p:txBody>
          <a:bodyPr>
            <a:spAutoFit/>
          </a:bodyPr>
          <a:lstStyle/>
          <a:p>
            <a:r>
              <a:rPr lang="zh-CN" altLang="en-US" sz="1200">
                <a:latin typeface="微软雅黑" pitchFamily="34" charset="-122"/>
                <a:ea typeface="微软雅黑" pitchFamily="34" charset="-122"/>
              </a:rPr>
              <a:t>交友</a:t>
            </a:r>
          </a:p>
        </p:txBody>
      </p:sp>
      <p:sp>
        <p:nvSpPr>
          <p:cNvPr id="314" name="TextBox 313"/>
          <p:cNvSpPr txBox="1">
            <a:spLocks noChangeArrowheads="1"/>
          </p:cNvSpPr>
          <p:nvPr/>
        </p:nvSpPr>
        <p:spPr bwMode="auto">
          <a:xfrm>
            <a:off x="4305300" y="2752725"/>
            <a:ext cx="571500" cy="276225"/>
          </a:xfrm>
          <a:prstGeom prst="rect">
            <a:avLst/>
          </a:prstGeom>
          <a:noFill/>
          <a:ln w="9525">
            <a:noFill/>
            <a:miter lim="800000"/>
            <a:headEnd/>
            <a:tailEnd/>
          </a:ln>
        </p:spPr>
        <p:txBody>
          <a:bodyPr>
            <a:spAutoFit/>
          </a:bodyPr>
          <a:lstStyle/>
          <a:p>
            <a:r>
              <a:rPr lang="zh-CN" altLang="en-US" sz="1200">
                <a:latin typeface="微软雅黑" pitchFamily="34" charset="-122"/>
                <a:ea typeface="微软雅黑" pitchFamily="34" charset="-122"/>
              </a:rPr>
              <a:t>软件</a:t>
            </a:r>
          </a:p>
        </p:txBody>
      </p:sp>
      <p:sp>
        <p:nvSpPr>
          <p:cNvPr id="315" name="TextBox 314"/>
          <p:cNvSpPr txBox="1">
            <a:spLocks noChangeArrowheads="1"/>
          </p:cNvSpPr>
          <p:nvPr/>
        </p:nvSpPr>
        <p:spPr bwMode="auto">
          <a:xfrm>
            <a:off x="3562350" y="1647825"/>
            <a:ext cx="600075" cy="276225"/>
          </a:xfrm>
          <a:prstGeom prst="rect">
            <a:avLst/>
          </a:prstGeom>
          <a:noFill/>
          <a:ln w="9525">
            <a:noFill/>
            <a:miter lim="800000"/>
            <a:headEnd/>
            <a:tailEnd/>
          </a:ln>
        </p:spPr>
        <p:txBody>
          <a:bodyPr>
            <a:spAutoFit/>
          </a:bodyPr>
          <a:lstStyle/>
          <a:p>
            <a:r>
              <a:rPr lang="zh-CN" altLang="en-US" sz="1200">
                <a:latin typeface="微软雅黑" pitchFamily="34" charset="-122"/>
                <a:ea typeface="微软雅黑" pitchFamily="34" charset="-122"/>
              </a:rPr>
              <a:t>娱乐</a:t>
            </a:r>
          </a:p>
        </p:txBody>
      </p:sp>
      <p:grpSp>
        <p:nvGrpSpPr>
          <p:cNvPr id="62" name="组合 61"/>
          <p:cNvGrpSpPr>
            <a:grpSpLocks/>
          </p:cNvGrpSpPr>
          <p:nvPr/>
        </p:nvGrpSpPr>
        <p:grpSpPr bwMode="auto">
          <a:xfrm>
            <a:off x="3068638" y="1028700"/>
            <a:ext cx="1177925" cy="720725"/>
            <a:chOff x="3068388" y="1028700"/>
            <a:chExt cx="1178157" cy="720860"/>
          </a:xfrm>
        </p:grpSpPr>
        <p:grpSp>
          <p:nvGrpSpPr>
            <p:cNvPr id="25639" name="Group 99"/>
            <p:cNvGrpSpPr>
              <a:grpSpLocks/>
            </p:cNvGrpSpPr>
            <p:nvPr/>
          </p:nvGrpSpPr>
          <p:grpSpPr bwMode="auto">
            <a:xfrm>
              <a:off x="3068388" y="1147016"/>
              <a:ext cx="1178157" cy="602544"/>
              <a:chOff x="5562600" y="1756811"/>
              <a:chExt cx="2057400" cy="1110345"/>
            </a:xfrm>
          </p:grpSpPr>
          <p:pic>
            <p:nvPicPr>
              <p:cNvPr id="25641" name="Picture 2" descr="C:\Users\arib\Pictures\Presentation Stuff\Platform4.png"/>
              <p:cNvPicPr>
                <a:picLocks noChangeAspect="1" noChangeArrowheads="1"/>
              </p:cNvPicPr>
              <p:nvPr/>
            </p:nvPicPr>
            <p:blipFill>
              <a:blip r:embed="rId2"/>
              <a:srcRect/>
              <a:stretch>
                <a:fillRect/>
              </a:stretch>
            </p:blipFill>
            <p:spPr bwMode="auto">
              <a:xfrm>
                <a:off x="5562600" y="2028634"/>
                <a:ext cx="2057400" cy="838522"/>
              </a:xfrm>
              <a:prstGeom prst="rect">
                <a:avLst/>
              </a:prstGeom>
              <a:noFill/>
              <a:ln w="9525">
                <a:noFill/>
                <a:miter lim="800000"/>
                <a:headEnd/>
                <a:tailEnd/>
              </a:ln>
            </p:spPr>
          </p:pic>
          <p:sp>
            <p:nvSpPr>
              <p:cNvPr id="25642" name="TextBox 97"/>
              <p:cNvSpPr txBox="1">
                <a:spLocks noChangeArrowheads="1"/>
              </p:cNvSpPr>
              <p:nvPr/>
            </p:nvSpPr>
            <p:spPr bwMode="auto">
              <a:xfrm rot="1120278">
                <a:off x="6607091" y="1756811"/>
                <a:ext cx="283592" cy="459631"/>
              </a:xfrm>
              <a:prstGeom prst="rect">
                <a:avLst/>
              </a:prstGeom>
              <a:noFill/>
              <a:ln w="9525">
                <a:noFill/>
                <a:miter lim="800000"/>
                <a:headEnd/>
                <a:tailEnd/>
              </a:ln>
            </p:spPr>
            <p:txBody>
              <a:bodyPr lIns="0" tIns="0" rIns="0" bIns="0">
                <a:spAutoFit/>
              </a:bodyPr>
              <a:lstStyle/>
              <a:p>
                <a:endParaRPr lang="en-US" altLang="zh-CN" sz="2400">
                  <a:solidFill>
                    <a:schemeClr val="bg1"/>
                  </a:solidFill>
                  <a:latin typeface="Segoe UI" pitchFamily="34" charset="0"/>
                  <a:cs typeface="Arial" charset="0"/>
                </a:endParaRPr>
              </a:p>
            </p:txBody>
          </p:sp>
        </p:grpSp>
        <p:pic>
          <p:nvPicPr>
            <p:cNvPr id="25640" name="Picture 2" descr="C:\Documents and Settings\Administrator\Local Settings\Temporary Internet Files\Content.IE5\L47BF9XT\MC900434797[1].png"/>
            <p:cNvPicPr>
              <a:picLocks noChangeAspect="1" noChangeArrowheads="1"/>
            </p:cNvPicPr>
            <p:nvPr/>
          </p:nvPicPr>
          <p:blipFill>
            <a:blip r:embed="rId10"/>
            <a:srcRect/>
            <a:stretch>
              <a:fillRect/>
            </a:stretch>
          </p:blipFill>
          <p:spPr bwMode="auto">
            <a:xfrm>
              <a:off x="3438525" y="1028700"/>
              <a:ext cx="514350" cy="514350"/>
            </a:xfrm>
            <a:prstGeom prst="rect">
              <a:avLst/>
            </a:prstGeom>
            <a:noFill/>
            <a:ln w="9525">
              <a:noFill/>
              <a:miter lim="800000"/>
              <a:headEnd/>
              <a:tailEnd/>
            </a:ln>
          </p:spPr>
        </p:pic>
      </p:grpSp>
      <p:sp>
        <p:nvSpPr>
          <p:cNvPr id="317" name="TextBox 316"/>
          <p:cNvSpPr txBox="1">
            <a:spLocks noChangeArrowheads="1"/>
          </p:cNvSpPr>
          <p:nvPr/>
        </p:nvSpPr>
        <p:spPr bwMode="auto">
          <a:xfrm>
            <a:off x="1924050" y="1562100"/>
            <a:ext cx="600075" cy="276225"/>
          </a:xfrm>
          <a:prstGeom prst="rect">
            <a:avLst/>
          </a:prstGeom>
          <a:noFill/>
          <a:ln w="9525">
            <a:noFill/>
            <a:miter lim="800000"/>
            <a:headEnd/>
            <a:tailEnd/>
          </a:ln>
        </p:spPr>
        <p:txBody>
          <a:bodyPr>
            <a:spAutoFit/>
          </a:bodyPr>
          <a:lstStyle/>
          <a:p>
            <a:r>
              <a:rPr lang="zh-CN" altLang="en-US" sz="1200">
                <a:latin typeface="微软雅黑" pitchFamily="34" charset="-122"/>
                <a:ea typeface="微软雅黑" pitchFamily="34" charset="-122"/>
              </a:rPr>
              <a:t>校园</a:t>
            </a:r>
          </a:p>
        </p:txBody>
      </p:sp>
      <p:sp>
        <p:nvSpPr>
          <p:cNvPr id="318" name="TextBox 317"/>
          <p:cNvSpPr txBox="1">
            <a:spLocks noChangeArrowheads="1"/>
          </p:cNvSpPr>
          <p:nvPr/>
        </p:nvSpPr>
        <p:spPr bwMode="auto">
          <a:xfrm>
            <a:off x="1143000" y="2000250"/>
            <a:ext cx="600075" cy="276225"/>
          </a:xfrm>
          <a:prstGeom prst="rect">
            <a:avLst/>
          </a:prstGeom>
          <a:noFill/>
          <a:ln w="9525">
            <a:noFill/>
            <a:miter lim="800000"/>
            <a:headEnd/>
            <a:tailEnd/>
          </a:ln>
        </p:spPr>
        <p:txBody>
          <a:bodyPr>
            <a:spAutoFit/>
          </a:bodyPr>
          <a:lstStyle/>
          <a:p>
            <a:r>
              <a:rPr lang="zh-CN" altLang="en-US" sz="1200">
                <a:latin typeface="微软雅黑" pitchFamily="34" charset="-122"/>
                <a:ea typeface="微软雅黑" pitchFamily="34" charset="-122"/>
              </a:rPr>
              <a:t>就业</a:t>
            </a:r>
          </a:p>
        </p:txBody>
      </p:sp>
      <p:sp>
        <p:nvSpPr>
          <p:cNvPr id="319" name="TextBox 318"/>
          <p:cNvSpPr txBox="1">
            <a:spLocks noChangeArrowheads="1"/>
          </p:cNvSpPr>
          <p:nvPr/>
        </p:nvSpPr>
        <p:spPr bwMode="auto">
          <a:xfrm>
            <a:off x="1057275" y="2790825"/>
            <a:ext cx="600075" cy="276225"/>
          </a:xfrm>
          <a:prstGeom prst="rect">
            <a:avLst/>
          </a:prstGeom>
          <a:noFill/>
          <a:ln w="9525">
            <a:noFill/>
            <a:miter lim="800000"/>
            <a:headEnd/>
            <a:tailEnd/>
          </a:ln>
        </p:spPr>
        <p:txBody>
          <a:bodyPr>
            <a:spAutoFit/>
          </a:bodyPr>
          <a:lstStyle/>
          <a:p>
            <a:r>
              <a:rPr lang="zh-CN" altLang="en-US" sz="1200">
                <a:latin typeface="微软雅黑" pitchFamily="34" charset="-122"/>
                <a:ea typeface="微软雅黑" pitchFamily="34" charset="-122"/>
              </a:rPr>
              <a:t>购物</a:t>
            </a:r>
          </a:p>
        </p:txBody>
      </p:sp>
      <p:sp>
        <p:nvSpPr>
          <p:cNvPr id="320" name="TextBox 319"/>
          <p:cNvSpPr txBox="1">
            <a:spLocks noChangeArrowheads="1"/>
          </p:cNvSpPr>
          <p:nvPr/>
        </p:nvSpPr>
        <p:spPr bwMode="auto">
          <a:xfrm>
            <a:off x="1657350" y="3333750"/>
            <a:ext cx="971550" cy="276225"/>
          </a:xfrm>
          <a:prstGeom prst="rect">
            <a:avLst/>
          </a:prstGeom>
          <a:noFill/>
          <a:ln w="9525">
            <a:noFill/>
            <a:miter lim="800000"/>
            <a:headEnd/>
            <a:tailEnd/>
          </a:ln>
        </p:spPr>
        <p:txBody>
          <a:bodyPr>
            <a:spAutoFit/>
          </a:bodyPr>
          <a:lstStyle/>
          <a:p>
            <a:r>
              <a:rPr lang="zh-CN" altLang="en-US" sz="1200">
                <a:latin typeface="微软雅黑" pitchFamily="34" charset="-122"/>
                <a:ea typeface="微软雅黑" pitchFamily="34" charset="-122"/>
              </a:rPr>
              <a:t>电信营业厅</a:t>
            </a:r>
          </a:p>
        </p:txBody>
      </p:sp>
      <p:sp>
        <p:nvSpPr>
          <p:cNvPr id="321" name="TextBox 320"/>
          <p:cNvSpPr txBox="1">
            <a:spLocks noChangeArrowheads="1"/>
          </p:cNvSpPr>
          <p:nvPr/>
        </p:nvSpPr>
        <p:spPr bwMode="auto">
          <a:xfrm>
            <a:off x="3562350" y="3314700"/>
            <a:ext cx="600075" cy="276225"/>
          </a:xfrm>
          <a:prstGeom prst="rect">
            <a:avLst/>
          </a:prstGeom>
          <a:noFill/>
          <a:ln w="9525">
            <a:noFill/>
            <a:miter lim="800000"/>
            <a:headEnd/>
            <a:tailEnd/>
          </a:ln>
        </p:spPr>
        <p:txBody>
          <a:bodyPr>
            <a:spAutoFit/>
          </a:bodyPr>
          <a:lstStyle/>
          <a:p>
            <a:r>
              <a:rPr lang="zh-CN" altLang="en-US" sz="1200">
                <a:latin typeface="微软雅黑" pitchFamily="34" charset="-122"/>
                <a:ea typeface="微软雅黑" pitchFamily="34" charset="-122"/>
              </a:rPr>
              <a:t>手机</a:t>
            </a:r>
          </a:p>
        </p:txBody>
      </p:sp>
      <p:grpSp>
        <p:nvGrpSpPr>
          <p:cNvPr id="64" name="组合 63"/>
          <p:cNvGrpSpPr>
            <a:grpSpLocks/>
          </p:cNvGrpSpPr>
          <p:nvPr/>
        </p:nvGrpSpPr>
        <p:grpSpPr bwMode="auto">
          <a:xfrm>
            <a:off x="3205163" y="2676525"/>
            <a:ext cx="1185862" cy="773113"/>
            <a:chOff x="3205427" y="2676813"/>
            <a:chExt cx="1186109" cy="773345"/>
          </a:xfrm>
        </p:grpSpPr>
        <p:pic>
          <p:nvPicPr>
            <p:cNvPr id="25637" name="Picture 2" descr="C:\Users\arib\Pictures\Presentation Stuff\Platform4.png"/>
            <p:cNvPicPr>
              <a:picLocks noChangeAspect="1" noChangeArrowheads="1"/>
            </p:cNvPicPr>
            <p:nvPr/>
          </p:nvPicPr>
          <p:blipFill>
            <a:blip r:embed="rId2"/>
            <a:srcRect/>
            <a:stretch>
              <a:fillRect/>
            </a:stretch>
          </p:blipFill>
          <p:spPr bwMode="auto">
            <a:xfrm>
              <a:off x="3205427" y="2995396"/>
              <a:ext cx="1186109" cy="454762"/>
            </a:xfrm>
            <a:prstGeom prst="rect">
              <a:avLst/>
            </a:prstGeom>
            <a:noFill/>
            <a:ln w="9525">
              <a:noFill/>
              <a:miter lim="800000"/>
              <a:headEnd/>
              <a:tailEnd/>
            </a:ln>
          </p:spPr>
        </p:pic>
        <p:pic>
          <p:nvPicPr>
            <p:cNvPr id="25638" name="Picture 4" descr="\\SERVER3\InternalBin\Resource DVD\DVD_ART36\Artwork_Imagery\Icons - Illustrations\_ SUPER VISTA STYLE\mobile cell phone.png"/>
            <p:cNvPicPr>
              <a:picLocks noChangeAspect="1" noChangeArrowheads="1"/>
            </p:cNvPicPr>
            <p:nvPr/>
          </p:nvPicPr>
          <p:blipFill>
            <a:blip r:embed="rId11">
              <a:grayscl/>
            </a:blip>
            <a:srcRect/>
            <a:stretch>
              <a:fillRect/>
            </a:stretch>
          </p:blipFill>
          <p:spPr bwMode="auto">
            <a:xfrm rot="-2328858">
              <a:off x="3487466" y="2676813"/>
              <a:ext cx="500439" cy="557639"/>
            </a:xfrm>
            <a:prstGeom prst="rect">
              <a:avLst/>
            </a:prstGeom>
            <a:noFill/>
            <a:ln w="9525">
              <a:noFill/>
              <a:miter lim="800000"/>
              <a:headEnd/>
              <a:tailEnd/>
            </a:ln>
          </p:spPr>
        </p:pic>
      </p:grpSp>
      <p:pic>
        <p:nvPicPr>
          <p:cNvPr id="2057" name="Picture 9" descr="C:\Documents and Settings\Administrator\桌面\电信logo.png"/>
          <p:cNvPicPr>
            <a:picLocks noChangeAspect="1" noChangeArrowheads="1"/>
          </p:cNvPicPr>
          <p:nvPr/>
        </p:nvPicPr>
        <p:blipFill>
          <a:blip r:embed="rId12"/>
          <a:srcRect/>
          <a:stretch>
            <a:fillRect/>
          </a:stretch>
        </p:blipFill>
        <p:spPr bwMode="auto">
          <a:xfrm>
            <a:off x="2324100" y="4295775"/>
            <a:ext cx="1114425" cy="334963"/>
          </a:xfrm>
          <a:prstGeom prst="rect">
            <a:avLst/>
          </a:prstGeom>
          <a:noFill/>
          <a:ln w="9525">
            <a:noFill/>
            <a:miter lim="800000"/>
            <a:headEnd/>
            <a:tailEnd/>
          </a:ln>
        </p:spPr>
      </p:pic>
      <p:grpSp>
        <p:nvGrpSpPr>
          <p:cNvPr id="61" name="组合 60"/>
          <p:cNvGrpSpPr>
            <a:grpSpLocks/>
          </p:cNvGrpSpPr>
          <p:nvPr/>
        </p:nvGrpSpPr>
        <p:grpSpPr bwMode="auto">
          <a:xfrm>
            <a:off x="1658938" y="944563"/>
            <a:ext cx="2184400" cy="877887"/>
            <a:chOff x="1658997" y="944563"/>
            <a:chExt cx="2183856" cy="878329"/>
          </a:xfrm>
        </p:grpSpPr>
        <p:grpSp>
          <p:nvGrpSpPr>
            <p:cNvPr id="25633" name="Group 106"/>
            <p:cNvGrpSpPr>
              <a:grpSpLocks/>
            </p:cNvGrpSpPr>
            <p:nvPr/>
          </p:nvGrpSpPr>
          <p:grpSpPr bwMode="auto">
            <a:xfrm>
              <a:off x="1658997" y="1203297"/>
              <a:ext cx="2183856" cy="619595"/>
              <a:chOff x="2098846" y="1723605"/>
              <a:chExt cx="3806654" cy="1140480"/>
            </a:xfrm>
          </p:grpSpPr>
          <p:pic>
            <p:nvPicPr>
              <p:cNvPr id="25635" name="Picture 2" descr="C:\Users\arib\Pictures\Presentation Stuff\Platform4.png"/>
              <p:cNvPicPr>
                <a:picLocks noChangeAspect="1" noChangeArrowheads="1"/>
              </p:cNvPicPr>
              <p:nvPr/>
            </p:nvPicPr>
            <p:blipFill>
              <a:blip r:embed="rId2"/>
              <a:srcRect/>
              <a:stretch>
                <a:fillRect/>
              </a:stretch>
            </p:blipFill>
            <p:spPr bwMode="auto">
              <a:xfrm>
                <a:off x="2098846" y="1723605"/>
                <a:ext cx="2057400" cy="838200"/>
              </a:xfrm>
              <a:prstGeom prst="rect">
                <a:avLst/>
              </a:prstGeom>
              <a:noFill/>
              <a:ln w="9525">
                <a:noFill/>
                <a:miter lim="800000"/>
                <a:headEnd/>
                <a:tailEnd/>
              </a:ln>
            </p:spPr>
          </p:pic>
          <p:sp>
            <p:nvSpPr>
              <p:cNvPr id="247" name="TextBox 44"/>
              <p:cNvSpPr txBox="1">
                <a:spLocks noChangeArrowheads="1"/>
              </p:cNvSpPr>
              <p:nvPr/>
            </p:nvSpPr>
            <p:spPr bwMode="auto">
              <a:xfrm>
                <a:off x="3238629" y="2440169"/>
                <a:ext cx="2666871" cy="423916"/>
              </a:xfrm>
              <a:prstGeom prst="rect">
                <a:avLst/>
              </a:prstGeom>
              <a:noFill/>
              <a:ln w="9525">
                <a:noFill/>
                <a:miter lim="800000"/>
                <a:headEnd/>
                <a:tailEnd/>
              </a:ln>
            </p:spPr>
            <p:txBody>
              <a:bodyPr>
                <a:spAutoFit/>
              </a:bodyPr>
              <a:lstStyle/>
              <a:p>
                <a:pPr algn="ctr" defTabSz="914363" fontAlgn="auto">
                  <a:lnSpc>
                    <a:spcPct val="80000"/>
                  </a:lnSpc>
                  <a:spcBef>
                    <a:spcPts val="0"/>
                  </a:spcBef>
                  <a:spcAft>
                    <a:spcPts val="0"/>
                  </a:spcAft>
                  <a:defRPr/>
                </a:pPr>
                <a:endParaRPr lang="en-US" sz="1100" b="1" dirty="0">
                  <a:gradFill>
                    <a:gsLst>
                      <a:gs pos="80000">
                        <a:schemeClr val="tx1"/>
                      </a:gs>
                      <a:gs pos="80000">
                        <a:schemeClr val="tx1"/>
                      </a:gs>
                    </a:gsLst>
                    <a:lin ang="16200000" scaled="1"/>
                  </a:gradFill>
                  <a:latin typeface="+mj-lt"/>
                  <a:ea typeface="宋体" pitchFamily="2" charset="-122"/>
                </a:endParaRPr>
              </a:p>
            </p:txBody>
          </p:sp>
        </p:grpSp>
        <p:pic>
          <p:nvPicPr>
            <p:cNvPr id="25634" name="Picture 11" descr="books read school study ICON(PNG/ICO)图标下载"/>
            <p:cNvPicPr>
              <a:picLocks noChangeAspect="1" noChangeArrowheads="1"/>
            </p:cNvPicPr>
            <p:nvPr/>
          </p:nvPicPr>
          <p:blipFill>
            <a:blip r:embed="rId13"/>
            <a:srcRect/>
            <a:stretch>
              <a:fillRect/>
            </a:stretch>
          </p:blipFill>
          <p:spPr bwMode="auto">
            <a:xfrm>
              <a:off x="1993900" y="944563"/>
              <a:ext cx="474663" cy="427038"/>
            </a:xfrm>
            <a:prstGeom prst="rect">
              <a:avLst/>
            </a:prstGeom>
            <a:noFill/>
            <a:ln w="9525">
              <a:noFill/>
              <a:miter lim="800000"/>
              <a:headEnd/>
              <a:tailEnd/>
            </a:ln>
          </p:spPr>
        </p:pic>
      </p:grpSp>
      <p:grpSp>
        <p:nvGrpSpPr>
          <p:cNvPr id="65" name="组合 64"/>
          <p:cNvGrpSpPr>
            <a:grpSpLocks/>
          </p:cNvGrpSpPr>
          <p:nvPr/>
        </p:nvGrpSpPr>
        <p:grpSpPr bwMode="auto">
          <a:xfrm>
            <a:off x="1584325" y="2667000"/>
            <a:ext cx="1185863" cy="779463"/>
            <a:chOff x="1584740" y="2667000"/>
            <a:chExt cx="1186109" cy="780066"/>
          </a:xfrm>
        </p:grpSpPr>
        <p:pic>
          <p:nvPicPr>
            <p:cNvPr id="25631" name="Picture 2" descr="C:\Users\arib\Pictures\Presentation Stuff\Platform4.png"/>
            <p:cNvPicPr>
              <a:picLocks noChangeAspect="1" noChangeArrowheads="1"/>
            </p:cNvPicPr>
            <p:nvPr/>
          </p:nvPicPr>
          <p:blipFill>
            <a:blip r:embed="rId2"/>
            <a:srcRect/>
            <a:stretch>
              <a:fillRect/>
            </a:stretch>
          </p:blipFill>
          <p:spPr bwMode="auto">
            <a:xfrm>
              <a:off x="1584740" y="2992213"/>
              <a:ext cx="1186109" cy="454853"/>
            </a:xfrm>
            <a:prstGeom prst="rect">
              <a:avLst/>
            </a:prstGeom>
            <a:noFill/>
            <a:ln w="9525">
              <a:noFill/>
              <a:miter lim="800000"/>
              <a:headEnd/>
              <a:tailEnd/>
            </a:ln>
          </p:spPr>
        </p:pic>
        <p:pic>
          <p:nvPicPr>
            <p:cNvPr id="25632" name="Picture 13" descr="business female male users comments ICON(PNG/ICO)图标下载"/>
            <p:cNvPicPr>
              <a:picLocks noChangeAspect="1" noChangeArrowheads="1"/>
            </p:cNvPicPr>
            <p:nvPr/>
          </p:nvPicPr>
          <p:blipFill>
            <a:blip r:embed="rId14"/>
            <a:srcRect/>
            <a:stretch>
              <a:fillRect/>
            </a:stretch>
          </p:blipFill>
          <p:spPr bwMode="auto">
            <a:xfrm>
              <a:off x="1898651" y="2667000"/>
              <a:ext cx="541336" cy="504825"/>
            </a:xfrm>
            <a:prstGeom prst="rect">
              <a:avLst/>
            </a:prstGeom>
            <a:noFill/>
            <a:ln w="9525">
              <a:noFill/>
              <a:miter lim="800000"/>
              <a:headEnd/>
              <a:tailEnd/>
            </a:ln>
          </p:spPr>
        </p:pic>
      </p:grpSp>
      <p:grpSp>
        <p:nvGrpSpPr>
          <p:cNvPr id="66" name="组合 65"/>
          <p:cNvGrpSpPr>
            <a:grpSpLocks/>
          </p:cNvGrpSpPr>
          <p:nvPr/>
        </p:nvGrpSpPr>
        <p:grpSpPr bwMode="auto">
          <a:xfrm>
            <a:off x="449263" y="2166938"/>
            <a:ext cx="1152525" cy="774700"/>
            <a:chOff x="448870" y="2166938"/>
            <a:chExt cx="1152625" cy="775223"/>
          </a:xfrm>
        </p:grpSpPr>
        <p:pic>
          <p:nvPicPr>
            <p:cNvPr id="25629" name="Picture 2" descr="C:\Users\arib\Pictures\Presentation Stuff\Platform4.png"/>
            <p:cNvPicPr>
              <a:picLocks noChangeAspect="1" noChangeArrowheads="1"/>
            </p:cNvPicPr>
            <p:nvPr/>
          </p:nvPicPr>
          <p:blipFill>
            <a:blip r:embed="rId2"/>
            <a:srcRect/>
            <a:stretch>
              <a:fillRect/>
            </a:stretch>
          </p:blipFill>
          <p:spPr bwMode="auto">
            <a:xfrm>
              <a:off x="448870" y="2487695"/>
              <a:ext cx="1152625" cy="454466"/>
            </a:xfrm>
            <a:prstGeom prst="rect">
              <a:avLst/>
            </a:prstGeom>
            <a:noFill/>
            <a:ln w="9525">
              <a:noFill/>
              <a:miter lim="800000"/>
              <a:headEnd/>
              <a:tailEnd/>
            </a:ln>
          </p:spPr>
        </p:pic>
        <p:pic>
          <p:nvPicPr>
            <p:cNvPr id="25630" name="Picture 15" descr="shopping cart accept96PX PNG 图标下载"/>
            <p:cNvPicPr>
              <a:picLocks noChangeAspect="1" noChangeArrowheads="1"/>
            </p:cNvPicPr>
            <p:nvPr/>
          </p:nvPicPr>
          <p:blipFill>
            <a:blip r:embed="rId15"/>
            <a:srcRect/>
            <a:stretch>
              <a:fillRect/>
            </a:stretch>
          </p:blipFill>
          <p:spPr bwMode="auto">
            <a:xfrm>
              <a:off x="717550" y="2166938"/>
              <a:ext cx="587375" cy="587376"/>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03"/>
                                        </p:tgtEl>
                                        <p:attrNameLst>
                                          <p:attrName>style.visibility</p:attrName>
                                        </p:attrNameLst>
                                      </p:cBhvr>
                                      <p:to>
                                        <p:strVal val="visible"/>
                                      </p:to>
                                    </p:set>
                                    <p:anim calcmode="lin" valueType="num">
                                      <p:cBhvr>
                                        <p:cTn id="7" dur="500" fill="hold"/>
                                        <p:tgtEl>
                                          <p:spTgt spid="303"/>
                                        </p:tgtEl>
                                        <p:attrNameLst>
                                          <p:attrName>ppt_w</p:attrName>
                                        </p:attrNameLst>
                                      </p:cBhvr>
                                      <p:tavLst>
                                        <p:tav tm="0">
                                          <p:val>
                                            <p:fltVal val="0"/>
                                          </p:val>
                                        </p:tav>
                                        <p:tav tm="100000">
                                          <p:val>
                                            <p:strVal val="#ppt_w"/>
                                          </p:val>
                                        </p:tav>
                                      </p:tavLst>
                                    </p:anim>
                                    <p:anim calcmode="lin" valueType="num">
                                      <p:cBhvr>
                                        <p:cTn id="8" dur="500" fill="hold"/>
                                        <p:tgtEl>
                                          <p:spTgt spid="303"/>
                                        </p:tgtEl>
                                        <p:attrNameLst>
                                          <p:attrName>ppt_h</p:attrName>
                                        </p:attrNameLst>
                                      </p:cBhvr>
                                      <p:tavLst>
                                        <p:tav tm="0">
                                          <p:val>
                                            <p:fltVal val="0"/>
                                          </p:val>
                                        </p:tav>
                                        <p:tav tm="100000">
                                          <p:val>
                                            <p:strVal val="#ppt_h"/>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18"/>
                                        </p:tgtEl>
                                        <p:attrNameLst>
                                          <p:attrName>style.visibility</p:attrName>
                                        </p:attrNameLst>
                                      </p:cBhvr>
                                      <p:to>
                                        <p:strVal val="visible"/>
                                      </p:to>
                                    </p:set>
                                    <p:animEffect transition="in" filter="fade">
                                      <p:cBhvr>
                                        <p:cTn id="11" dur="500"/>
                                        <p:tgtEl>
                                          <p:spTgt spid="318"/>
                                        </p:tgtEl>
                                      </p:cBhvr>
                                    </p:animEffect>
                                  </p:childTnLst>
                                </p:cTn>
                              </p:par>
                              <p:par>
                                <p:cTn id="12" presetID="23" presetClass="entr" presetSubtype="16" fill="hold" nodeType="withEffect">
                                  <p:stCondLst>
                                    <p:cond delay="0"/>
                                  </p:stCondLst>
                                  <p:childTnLst>
                                    <p:set>
                                      <p:cBhvr>
                                        <p:cTn id="13" dur="1" fill="hold">
                                          <p:stCondLst>
                                            <p:cond delay="0"/>
                                          </p:stCondLst>
                                        </p:cTn>
                                        <p:tgtEl>
                                          <p:spTgt spid="61"/>
                                        </p:tgtEl>
                                        <p:attrNameLst>
                                          <p:attrName>style.visibility</p:attrName>
                                        </p:attrNameLst>
                                      </p:cBhvr>
                                      <p:to>
                                        <p:strVal val="visible"/>
                                      </p:to>
                                    </p:set>
                                    <p:anim calcmode="lin" valueType="num">
                                      <p:cBhvr>
                                        <p:cTn id="14" dur="500" fill="hold"/>
                                        <p:tgtEl>
                                          <p:spTgt spid="61"/>
                                        </p:tgtEl>
                                        <p:attrNameLst>
                                          <p:attrName>ppt_w</p:attrName>
                                        </p:attrNameLst>
                                      </p:cBhvr>
                                      <p:tavLst>
                                        <p:tav tm="0">
                                          <p:val>
                                            <p:fltVal val="0"/>
                                          </p:val>
                                        </p:tav>
                                        <p:tav tm="100000">
                                          <p:val>
                                            <p:strVal val="#ppt_w"/>
                                          </p:val>
                                        </p:tav>
                                      </p:tavLst>
                                    </p:anim>
                                    <p:anim calcmode="lin" valueType="num">
                                      <p:cBhvr>
                                        <p:cTn id="15" dur="500" fill="hold"/>
                                        <p:tgtEl>
                                          <p:spTgt spid="61"/>
                                        </p:tgtEl>
                                        <p:attrNameLst>
                                          <p:attrName>ppt_h</p:attrName>
                                        </p:attrNameLst>
                                      </p:cBhvr>
                                      <p:tavLst>
                                        <p:tav tm="0">
                                          <p:val>
                                            <p:fltVal val="0"/>
                                          </p:val>
                                        </p:tav>
                                        <p:tav tm="100000">
                                          <p:val>
                                            <p:strVal val="#ppt_h"/>
                                          </p:val>
                                        </p:tav>
                                      </p:tavLst>
                                    </p:anim>
                                  </p:childTnLst>
                                </p:cTn>
                              </p:par>
                              <p:par>
                                <p:cTn id="16" presetID="10" presetClass="entr" presetSubtype="0" fill="hold" grpId="0" nodeType="withEffect">
                                  <p:stCondLst>
                                    <p:cond delay="0"/>
                                  </p:stCondLst>
                                  <p:childTnLst>
                                    <p:set>
                                      <p:cBhvr>
                                        <p:cTn id="17" dur="1" fill="hold">
                                          <p:stCondLst>
                                            <p:cond delay="0"/>
                                          </p:stCondLst>
                                        </p:cTn>
                                        <p:tgtEl>
                                          <p:spTgt spid="317"/>
                                        </p:tgtEl>
                                        <p:attrNameLst>
                                          <p:attrName>style.visibility</p:attrName>
                                        </p:attrNameLst>
                                      </p:cBhvr>
                                      <p:to>
                                        <p:strVal val="visible"/>
                                      </p:to>
                                    </p:set>
                                    <p:animEffect transition="in" filter="fade">
                                      <p:cBhvr>
                                        <p:cTn id="18" dur="500"/>
                                        <p:tgtEl>
                                          <p:spTgt spid="317"/>
                                        </p:tgtEl>
                                      </p:cBhvr>
                                    </p:animEffect>
                                  </p:childTnLst>
                                </p:cTn>
                              </p:par>
                              <p:par>
                                <p:cTn id="19" presetID="23" presetClass="entr" presetSubtype="16"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500" fill="hold"/>
                                        <p:tgtEl>
                                          <p:spTgt spid="62"/>
                                        </p:tgtEl>
                                        <p:attrNameLst>
                                          <p:attrName>ppt_w</p:attrName>
                                        </p:attrNameLst>
                                      </p:cBhvr>
                                      <p:tavLst>
                                        <p:tav tm="0">
                                          <p:val>
                                            <p:fltVal val="0"/>
                                          </p:val>
                                        </p:tav>
                                        <p:tav tm="100000">
                                          <p:val>
                                            <p:strVal val="#ppt_w"/>
                                          </p:val>
                                        </p:tav>
                                      </p:tavLst>
                                    </p:anim>
                                    <p:anim calcmode="lin" valueType="num">
                                      <p:cBhvr>
                                        <p:cTn id="22" dur="500" fill="hold"/>
                                        <p:tgtEl>
                                          <p:spTgt spid="62"/>
                                        </p:tgtEl>
                                        <p:attrNameLst>
                                          <p:attrName>ppt_h</p:attrName>
                                        </p:attrNameLst>
                                      </p:cBhvr>
                                      <p:tavLst>
                                        <p:tav tm="0">
                                          <p:val>
                                            <p:fltVal val="0"/>
                                          </p:val>
                                        </p:tav>
                                        <p:tav tm="100000">
                                          <p:val>
                                            <p:strVal val="#ppt_h"/>
                                          </p:val>
                                        </p:tav>
                                      </p:tavLst>
                                    </p:anim>
                                  </p:childTnLst>
                                </p:cTn>
                              </p:par>
                              <p:par>
                                <p:cTn id="23" presetID="10" presetClass="entr" presetSubtype="0" fill="hold" grpId="0" nodeType="withEffect">
                                  <p:stCondLst>
                                    <p:cond delay="0"/>
                                  </p:stCondLst>
                                  <p:childTnLst>
                                    <p:set>
                                      <p:cBhvr>
                                        <p:cTn id="24" dur="1" fill="hold">
                                          <p:stCondLst>
                                            <p:cond delay="0"/>
                                          </p:stCondLst>
                                        </p:cTn>
                                        <p:tgtEl>
                                          <p:spTgt spid="315"/>
                                        </p:tgtEl>
                                        <p:attrNameLst>
                                          <p:attrName>style.visibility</p:attrName>
                                        </p:attrNameLst>
                                      </p:cBhvr>
                                      <p:to>
                                        <p:strVal val="visible"/>
                                      </p:to>
                                    </p:set>
                                    <p:animEffect transition="in" filter="fade">
                                      <p:cBhvr>
                                        <p:cTn id="25" dur="500"/>
                                        <p:tgtEl>
                                          <p:spTgt spid="315"/>
                                        </p:tgtEl>
                                      </p:cBhvr>
                                    </p:animEffect>
                                  </p:childTnLst>
                                </p:cTn>
                              </p:par>
                              <p:par>
                                <p:cTn id="26" presetID="23" presetClass="entr" presetSubtype="16" fill="hold" nodeType="withEffect">
                                  <p:stCondLst>
                                    <p:cond delay="0"/>
                                  </p:stCondLst>
                                  <p:childTnLst>
                                    <p:set>
                                      <p:cBhvr>
                                        <p:cTn id="27" dur="1" fill="hold">
                                          <p:stCondLst>
                                            <p:cond delay="0"/>
                                          </p:stCondLst>
                                        </p:cTn>
                                        <p:tgtEl>
                                          <p:spTgt spid="271"/>
                                        </p:tgtEl>
                                        <p:attrNameLst>
                                          <p:attrName>style.visibility</p:attrName>
                                        </p:attrNameLst>
                                      </p:cBhvr>
                                      <p:to>
                                        <p:strVal val="visible"/>
                                      </p:to>
                                    </p:set>
                                    <p:anim calcmode="lin" valueType="num">
                                      <p:cBhvr>
                                        <p:cTn id="28" dur="500" fill="hold"/>
                                        <p:tgtEl>
                                          <p:spTgt spid="271"/>
                                        </p:tgtEl>
                                        <p:attrNameLst>
                                          <p:attrName>ppt_w</p:attrName>
                                        </p:attrNameLst>
                                      </p:cBhvr>
                                      <p:tavLst>
                                        <p:tav tm="0">
                                          <p:val>
                                            <p:fltVal val="0"/>
                                          </p:val>
                                        </p:tav>
                                        <p:tav tm="100000">
                                          <p:val>
                                            <p:strVal val="#ppt_w"/>
                                          </p:val>
                                        </p:tav>
                                      </p:tavLst>
                                    </p:anim>
                                    <p:anim calcmode="lin" valueType="num">
                                      <p:cBhvr>
                                        <p:cTn id="29" dur="500" fill="hold"/>
                                        <p:tgtEl>
                                          <p:spTgt spid="271"/>
                                        </p:tgtEl>
                                        <p:attrNameLst>
                                          <p:attrName>ppt_h</p:attrName>
                                        </p:attrNameLst>
                                      </p:cBhvr>
                                      <p:tavLst>
                                        <p:tav tm="0">
                                          <p:val>
                                            <p:fltVal val="0"/>
                                          </p:val>
                                        </p:tav>
                                        <p:tav tm="100000">
                                          <p:val>
                                            <p:strVal val="#ppt_h"/>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313"/>
                                        </p:tgtEl>
                                        <p:attrNameLst>
                                          <p:attrName>style.visibility</p:attrName>
                                        </p:attrNameLst>
                                      </p:cBhvr>
                                      <p:to>
                                        <p:strVal val="visible"/>
                                      </p:to>
                                    </p:set>
                                    <p:animEffect transition="in" filter="fade">
                                      <p:cBhvr>
                                        <p:cTn id="32" dur="500"/>
                                        <p:tgtEl>
                                          <p:spTgt spid="313"/>
                                        </p:tgtEl>
                                      </p:cBhvr>
                                    </p:animEffect>
                                  </p:childTnLst>
                                </p:cTn>
                              </p:par>
                              <p:par>
                                <p:cTn id="33" presetID="23" presetClass="entr" presetSubtype="16" fill="hold" nodeType="withEffect">
                                  <p:stCondLst>
                                    <p:cond delay="0"/>
                                  </p:stCondLst>
                                  <p:childTnLst>
                                    <p:set>
                                      <p:cBhvr>
                                        <p:cTn id="34" dur="1" fill="hold">
                                          <p:stCondLst>
                                            <p:cond delay="0"/>
                                          </p:stCondLst>
                                        </p:cTn>
                                        <p:tgtEl>
                                          <p:spTgt spid="233"/>
                                        </p:tgtEl>
                                        <p:attrNameLst>
                                          <p:attrName>style.visibility</p:attrName>
                                        </p:attrNameLst>
                                      </p:cBhvr>
                                      <p:to>
                                        <p:strVal val="visible"/>
                                      </p:to>
                                    </p:set>
                                    <p:anim calcmode="lin" valueType="num">
                                      <p:cBhvr>
                                        <p:cTn id="35" dur="500" fill="hold"/>
                                        <p:tgtEl>
                                          <p:spTgt spid="233"/>
                                        </p:tgtEl>
                                        <p:attrNameLst>
                                          <p:attrName>ppt_w</p:attrName>
                                        </p:attrNameLst>
                                      </p:cBhvr>
                                      <p:tavLst>
                                        <p:tav tm="0">
                                          <p:val>
                                            <p:fltVal val="0"/>
                                          </p:val>
                                        </p:tav>
                                        <p:tav tm="100000">
                                          <p:val>
                                            <p:strVal val="#ppt_w"/>
                                          </p:val>
                                        </p:tav>
                                      </p:tavLst>
                                    </p:anim>
                                    <p:anim calcmode="lin" valueType="num">
                                      <p:cBhvr>
                                        <p:cTn id="36" dur="500" fill="hold"/>
                                        <p:tgtEl>
                                          <p:spTgt spid="233"/>
                                        </p:tgtEl>
                                        <p:attrNameLst>
                                          <p:attrName>ppt_h</p:attrName>
                                        </p:attrNameLst>
                                      </p:cBhvr>
                                      <p:tavLst>
                                        <p:tav tm="0">
                                          <p:val>
                                            <p:fltVal val="0"/>
                                          </p:val>
                                        </p:tav>
                                        <p:tav tm="100000">
                                          <p:val>
                                            <p:strVal val="#ppt_h"/>
                                          </p:val>
                                        </p:tav>
                                      </p:tavLst>
                                    </p:anim>
                                  </p:childTnLst>
                                </p:cTn>
                              </p:par>
                              <p:par>
                                <p:cTn id="37" presetID="10" presetClass="entr" presetSubtype="0" fill="hold" grpId="0" nodeType="withEffect">
                                  <p:stCondLst>
                                    <p:cond delay="0"/>
                                  </p:stCondLst>
                                  <p:childTnLst>
                                    <p:set>
                                      <p:cBhvr>
                                        <p:cTn id="38" dur="1" fill="hold">
                                          <p:stCondLst>
                                            <p:cond delay="0"/>
                                          </p:stCondLst>
                                        </p:cTn>
                                        <p:tgtEl>
                                          <p:spTgt spid="314"/>
                                        </p:tgtEl>
                                        <p:attrNameLst>
                                          <p:attrName>style.visibility</p:attrName>
                                        </p:attrNameLst>
                                      </p:cBhvr>
                                      <p:to>
                                        <p:strVal val="visible"/>
                                      </p:to>
                                    </p:set>
                                    <p:animEffect transition="in" filter="fade">
                                      <p:cBhvr>
                                        <p:cTn id="39" dur="500"/>
                                        <p:tgtEl>
                                          <p:spTgt spid="314"/>
                                        </p:tgtEl>
                                      </p:cBhvr>
                                    </p:animEffect>
                                  </p:childTnLst>
                                </p:cTn>
                              </p:par>
                              <p:par>
                                <p:cTn id="40" presetID="23" presetClass="entr" presetSubtype="16"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 calcmode="lin" valueType="num">
                                      <p:cBhvr>
                                        <p:cTn id="42" dur="500" fill="hold"/>
                                        <p:tgtEl>
                                          <p:spTgt spid="64"/>
                                        </p:tgtEl>
                                        <p:attrNameLst>
                                          <p:attrName>ppt_w</p:attrName>
                                        </p:attrNameLst>
                                      </p:cBhvr>
                                      <p:tavLst>
                                        <p:tav tm="0">
                                          <p:val>
                                            <p:fltVal val="0"/>
                                          </p:val>
                                        </p:tav>
                                        <p:tav tm="100000">
                                          <p:val>
                                            <p:strVal val="#ppt_w"/>
                                          </p:val>
                                        </p:tav>
                                      </p:tavLst>
                                    </p:anim>
                                    <p:anim calcmode="lin" valueType="num">
                                      <p:cBhvr>
                                        <p:cTn id="43" dur="500" fill="hold"/>
                                        <p:tgtEl>
                                          <p:spTgt spid="64"/>
                                        </p:tgtEl>
                                        <p:attrNameLst>
                                          <p:attrName>ppt_h</p:attrName>
                                        </p:attrNameLst>
                                      </p:cBhvr>
                                      <p:tavLst>
                                        <p:tav tm="0">
                                          <p:val>
                                            <p:fltVal val="0"/>
                                          </p:val>
                                        </p:tav>
                                        <p:tav tm="100000">
                                          <p:val>
                                            <p:strVal val="#ppt_h"/>
                                          </p:val>
                                        </p:tav>
                                      </p:tavLst>
                                    </p:anim>
                                  </p:childTnLst>
                                </p:cTn>
                              </p:par>
                              <p:par>
                                <p:cTn id="44" presetID="10" presetClass="entr" presetSubtype="0" fill="hold" grpId="0" nodeType="withEffect">
                                  <p:stCondLst>
                                    <p:cond delay="0"/>
                                  </p:stCondLst>
                                  <p:childTnLst>
                                    <p:set>
                                      <p:cBhvr>
                                        <p:cTn id="45" dur="1" fill="hold">
                                          <p:stCondLst>
                                            <p:cond delay="0"/>
                                          </p:stCondLst>
                                        </p:cTn>
                                        <p:tgtEl>
                                          <p:spTgt spid="321"/>
                                        </p:tgtEl>
                                        <p:attrNameLst>
                                          <p:attrName>style.visibility</p:attrName>
                                        </p:attrNameLst>
                                      </p:cBhvr>
                                      <p:to>
                                        <p:strVal val="visible"/>
                                      </p:to>
                                    </p:set>
                                    <p:animEffect transition="in" filter="fade">
                                      <p:cBhvr>
                                        <p:cTn id="46" dur="500"/>
                                        <p:tgtEl>
                                          <p:spTgt spid="321"/>
                                        </p:tgtEl>
                                      </p:cBhvr>
                                    </p:animEffect>
                                  </p:childTnLst>
                                </p:cTn>
                              </p:par>
                              <p:par>
                                <p:cTn id="47" presetID="23" presetClass="entr" presetSubtype="16"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p:cTn id="49" dur="500" fill="hold"/>
                                        <p:tgtEl>
                                          <p:spTgt spid="65"/>
                                        </p:tgtEl>
                                        <p:attrNameLst>
                                          <p:attrName>ppt_w</p:attrName>
                                        </p:attrNameLst>
                                      </p:cBhvr>
                                      <p:tavLst>
                                        <p:tav tm="0">
                                          <p:val>
                                            <p:fltVal val="0"/>
                                          </p:val>
                                        </p:tav>
                                        <p:tav tm="100000">
                                          <p:val>
                                            <p:strVal val="#ppt_w"/>
                                          </p:val>
                                        </p:tav>
                                      </p:tavLst>
                                    </p:anim>
                                    <p:anim calcmode="lin" valueType="num">
                                      <p:cBhvr>
                                        <p:cTn id="50" dur="500" fill="hold"/>
                                        <p:tgtEl>
                                          <p:spTgt spid="65"/>
                                        </p:tgtEl>
                                        <p:attrNameLst>
                                          <p:attrName>ppt_h</p:attrName>
                                        </p:attrNameLst>
                                      </p:cBhvr>
                                      <p:tavLst>
                                        <p:tav tm="0">
                                          <p:val>
                                            <p:fltVal val="0"/>
                                          </p:val>
                                        </p:tav>
                                        <p:tav tm="100000">
                                          <p:val>
                                            <p:strVal val="#ppt_h"/>
                                          </p:val>
                                        </p:tav>
                                      </p:tavLst>
                                    </p:anim>
                                  </p:childTnLst>
                                </p:cTn>
                              </p:par>
                              <p:par>
                                <p:cTn id="51" presetID="10" presetClass="entr" presetSubtype="0" fill="hold" grpId="0" nodeType="withEffect">
                                  <p:stCondLst>
                                    <p:cond delay="0"/>
                                  </p:stCondLst>
                                  <p:childTnLst>
                                    <p:set>
                                      <p:cBhvr>
                                        <p:cTn id="52" dur="1" fill="hold">
                                          <p:stCondLst>
                                            <p:cond delay="0"/>
                                          </p:stCondLst>
                                        </p:cTn>
                                        <p:tgtEl>
                                          <p:spTgt spid="320"/>
                                        </p:tgtEl>
                                        <p:attrNameLst>
                                          <p:attrName>style.visibility</p:attrName>
                                        </p:attrNameLst>
                                      </p:cBhvr>
                                      <p:to>
                                        <p:strVal val="visible"/>
                                      </p:to>
                                    </p:set>
                                    <p:animEffect transition="in" filter="fade">
                                      <p:cBhvr>
                                        <p:cTn id="53" dur="500"/>
                                        <p:tgtEl>
                                          <p:spTgt spid="320"/>
                                        </p:tgtEl>
                                      </p:cBhvr>
                                    </p:animEffect>
                                  </p:childTnLst>
                                </p:cTn>
                              </p:par>
                              <p:par>
                                <p:cTn id="54" presetID="23" presetClass="entr" presetSubtype="16" fill="hold" nodeType="withEffect">
                                  <p:stCondLst>
                                    <p:cond delay="0"/>
                                  </p:stCondLst>
                                  <p:childTnLst>
                                    <p:set>
                                      <p:cBhvr>
                                        <p:cTn id="55" dur="1" fill="hold">
                                          <p:stCondLst>
                                            <p:cond delay="0"/>
                                          </p:stCondLst>
                                        </p:cTn>
                                        <p:tgtEl>
                                          <p:spTgt spid="66"/>
                                        </p:tgtEl>
                                        <p:attrNameLst>
                                          <p:attrName>style.visibility</p:attrName>
                                        </p:attrNameLst>
                                      </p:cBhvr>
                                      <p:to>
                                        <p:strVal val="visible"/>
                                      </p:to>
                                    </p:set>
                                    <p:anim calcmode="lin" valueType="num">
                                      <p:cBhvr>
                                        <p:cTn id="56" dur="500" fill="hold"/>
                                        <p:tgtEl>
                                          <p:spTgt spid="66"/>
                                        </p:tgtEl>
                                        <p:attrNameLst>
                                          <p:attrName>ppt_w</p:attrName>
                                        </p:attrNameLst>
                                      </p:cBhvr>
                                      <p:tavLst>
                                        <p:tav tm="0">
                                          <p:val>
                                            <p:fltVal val="0"/>
                                          </p:val>
                                        </p:tav>
                                        <p:tav tm="100000">
                                          <p:val>
                                            <p:strVal val="#ppt_w"/>
                                          </p:val>
                                        </p:tav>
                                      </p:tavLst>
                                    </p:anim>
                                    <p:anim calcmode="lin" valueType="num">
                                      <p:cBhvr>
                                        <p:cTn id="57" dur="500" fill="hold"/>
                                        <p:tgtEl>
                                          <p:spTgt spid="66"/>
                                        </p:tgtEl>
                                        <p:attrNameLst>
                                          <p:attrName>ppt_h</p:attrName>
                                        </p:attrNameLst>
                                      </p:cBhvr>
                                      <p:tavLst>
                                        <p:tav tm="0">
                                          <p:val>
                                            <p:fltVal val="0"/>
                                          </p:val>
                                        </p:tav>
                                        <p:tav tm="100000">
                                          <p:val>
                                            <p:strVal val="#ppt_h"/>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319"/>
                                        </p:tgtEl>
                                        <p:attrNameLst>
                                          <p:attrName>style.visibility</p:attrName>
                                        </p:attrNameLst>
                                      </p:cBhvr>
                                      <p:to>
                                        <p:strVal val="visible"/>
                                      </p:to>
                                    </p:set>
                                    <p:animEffect transition="in" filter="fade">
                                      <p:cBhvr>
                                        <p:cTn id="60" dur="500"/>
                                        <p:tgtEl>
                                          <p:spTgt spid="319"/>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2057"/>
                                        </p:tgtEl>
                                        <p:attrNameLst>
                                          <p:attrName>style.visibility</p:attrName>
                                        </p:attrNameLst>
                                      </p:cBhvr>
                                      <p:to>
                                        <p:strVal val="visible"/>
                                      </p:to>
                                    </p:set>
                                    <p:animEffect transition="in" filter="fade">
                                      <p:cBhvr>
                                        <p:cTn id="64" dur="10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p:bldP spid="314" grpId="0"/>
      <p:bldP spid="315" grpId="0"/>
      <p:bldP spid="317" grpId="0"/>
      <p:bldP spid="318" grpId="0"/>
      <p:bldP spid="319" grpId="0"/>
      <p:bldP spid="320" grpId="0"/>
      <p:bldP spid="3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 </a:t>
            </a:r>
          </a:p>
        </p:txBody>
      </p:sp>
      <p:grpSp>
        <p:nvGrpSpPr>
          <p:cNvPr id="26626" name="组合 5"/>
          <p:cNvGrpSpPr>
            <a:grpSpLocks/>
          </p:cNvGrpSpPr>
          <p:nvPr/>
        </p:nvGrpSpPr>
        <p:grpSpPr bwMode="auto">
          <a:xfrm>
            <a:off x="2297113" y="2379663"/>
            <a:ext cx="4638675" cy="477837"/>
            <a:chOff x="1465263" y="1783951"/>
            <a:chExt cx="6228000" cy="792960"/>
          </a:xfrm>
        </p:grpSpPr>
        <p:sp>
          <p:nvSpPr>
            <p:cNvPr id="15" name="AutoShape 3"/>
            <p:cNvSpPr>
              <a:spLocks noChangeArrowheads="1"/>
            </p:cNvSpPr>
            <p:nvPr/>
          </p:nvSpPr>
          <p:spPr bwMode="auto">
            <a:xfrm>
              <a:off x="1465263" y="1783951"/>
              <a:ext cx="6228000" cy="792960"/>
            </a:xfrm>
            <a:prstGeom prst="roundRect">
              <a:avLst>
                <a:gd name="adj" fmla="val 16667"/>
              </a:avLst>
            </a:prstGeom>
            <a:solidFill>
              <a:srgbClr val="067AE4"/>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solidFill>
                  <a:srgbClr val="C00000"/>
                </a:solidFill>
                <a:latin typeface="Calibri" pitchFamily="34" charset="0"/>
                <a:ea typeface="微软雅黑" pitchFamily="34" charset="-122"/>
              </a:endParaRPr>
            </a:p>
          </p:txBody>
        </p:sp>
        <p:sp>
          <p:nvSpPr>
            <p:cNvPr id="16" name="AutoShape 3"/>
            <p:cNvSpPr>
              <a:spLocks noChangeArrowheads="1"/>
            </p:cNvSpPr>
            <p:nvPr/>
          </p:nvSpPr>
          <p:spPr bwMode="gray">
            <a:xfrm>
              <a:off x="1465263" y="1902172"/>
              <a:ext cx="6228000" cy="556516"/>
            </a:xfrm>
            <a:prstGeom prst="roundRect">
              <a:avLst>
                <a:gd name="adj" fmla="val 16667"/>
              </a:avLst>
            </a:prstGeom>
            <a:solidFill>
              <a:schemeClr val="bg1"/>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0" fontAlgn="auto" hangingPunct="0">
                <a:spcBef>
                  <a:spcPts val="0"/>
                </a:spcBef>
                <a:spcAft>
                  <a:spcPts val="0"/>
                </a:spcAft>
                <a:defRPr/>
              </a:pPr>
              <a:r>
                <a:rPr lang="zh-CN" altLang="en-US" b="1" dirty="0">
                  <a:latin typeface="Calibri" pitchFamily="34" charset="0"/>
                  <a:ea typeface="微软雅黑" pitchFamily="34" charset="-122"/>
                </a:rPr>
                <a:t>三、市场分析</a:t>
              </a:r>
              <a:endParaRPr lang="zh-CN" altLang="zh-CN" b="1" dirty="0">
                <a:latin typeface="Calibri" pitchFamily="34" charset="0"/>
                <a:ea typeface="微软雅黑" pitchFamily="34" charset="-122"/>
              </a:endParaRPr>
            </a:p>
          </p:txBody>
        </p:sp>
      </p:grpSp>
      <p:grpSp>
        <p:nvGrpSpPr>
          <p:cNvPr id="26627" name="组合 12"/>
          <p:cNvGrpSpPr>
            <a:grpSpLocks/>
          </p:cNvGrpSpPr>
          <p:nvPr/>
        </p:nvGrpSpPr>
        <p:grpSpPr bwMode="auto">
          <a:xfrm>
            <a:off x="2316163" y="3306763"/>
            <a:ext cx="1947862" cy="338137"/>
            <a:chOff x="2326684" y="3221658"/>
            <a:chExt cx="1947602" cy="338554"/>
          </a:xfrm>
        </p:grpSpPr>
        <p:pic>
          <p:nvPicPr>
            <p:cNvPr id="26631" name="Picture 19" descr="sub"/>
            <p:cNvPicPr>
              <a:picLocks noChangeAspect="1" noChangeArrowheads="1"/>
            </p:cNvPicPr>
            <p:nvPr/>
          </p:nvPicPr>
          <p:blipFill>
            <a:blip r:embed="rId2"/>
            <a:srcRect/>
            <a:stretch>
              <a:fillRect/>
            </a:stretch>
          </p:blipFill>
          <p:spPr bwMode="auto">
            <a:xfrm>
              <a:off x="2326684" y="3314663"/>
              <a:ext cx="160338" cy="150812"/>
            </a:xfrm>
            <a:prstGeom prst="rect">
              <a:avLst/>
            </a:prstGeom>
            <a:noFill/>
            <a:ln w="9525">
              <a:noFill/>
              <a:miter lim="800000"/>
              <a:headEnd/>
              <a:tailEnd/>
            </a:ln>
          </p:spPr>
        </p:pic>
        <p:sp>
          <p:nvSpPr>
            <p:cNvPr id="26632" name="TextBox 7"/>
            <p:cNvSpPr txBox="1">
              <a:spLocks noChangeArrowheads="1"/>
            </p:cNvSpPr>
            <p:nvPr/>
          </p:nvSpPr>
          <p:spPr bwMode="auto">
            <a:xfrm>
              <a:off x="2583709" y="3221658"/>
              <a:ext cx="1690577" cy="338554"/>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市场现状</a:t>
              </a:r>
            </a:p>
          </p:txBody>
        </p:sp>
      </p:grpSp>
      <p:grpSp>
        <p:nvGrpSpPr>
          <p:cNvPr id="26628" name="组合 13"/>
          <p:cNvGrpSpPr>
            <a:grpSpLocks/>
          </p:cNvGrpSpPr>
          <p:nvPr/>
        </p:nvGrpSpPr>
        <p:grpSpPr bwMode="auto">
          <a:xfrm>
            <a:off x="2316163" y="3916363"/>
            <a:ext cx="1957387" cy="338137"/>
            <a:chOff x="2316052" y="3926952"/>
            <a:chExt cx="1958234" cy="338554"/>
          </a:xfrm>
        </p:grpSpPr>
        <p:pic>
          <p:nvPicPr>
            <p:cNvPr id="26629" name="Picture 19" descr="sub"/>
            <p:cNvPicPr>
              <a:picLocks noChangeAspect="1" noChangeArrowheads="1"/>
            </p:cNvPicPr>
            <p:nvPr/>
          </p:nvPicPr>
          <p:blipFill>
            <a:blip r:embed="rId2"/>
            <a:srcRect/>
            <a:stretch>
              <a:fillRect/>
            </a:stretch>
          </p:blipFill>
          <p:spPr bwMode="auto">
            <a:xfrm>
              <a:off x="2316052" y="4027045"/>
              <a:ext cx="160338" cy="150812"/>
            </a:xfrm>
            <a:prstGeom prst="rect">
              <a:avLst/>
            </a:prstGeom>
            <a:noFill/>
            <a:ln w="9525">
              <a:noFill/>
              <a:miter lim="800000"/>
              <a:headEnd/>
              <a:tailEnd/>
            </a:ln>
          </p:spPr>
        </p:pic>
        <p:sp>
          <p:nvSpPr>
            <p:cNvPr id="26630" name="TextBox 8"/>
            <p:cNvSpPr txBox="1">
              <a:spLocks noChangeArrowheads="1"/>
            </p:cNvSpPr>
            <p:nvPr/>
          </p:nvSpPr>
          <p:spPr bwMode="auto">
            <a:xfrm>
              <a:off x="2583709" y="3926952"/>
              <a:ext cx="1690577" cy="338554"/>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解决方案</a:t>
              </a:r>
            </a:p>
          </p:txBody>
        </p:sp>
      </p:gr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市场现状</a:t>
            </a:r>
          </a:p>
        </p:txBody>
      </p:sp>
      <p:grpSp>
        <p:nvGrpSpPr>
          <p:cNvPr id="14" name="组合 13"/>
          <p:cNvGrpSpPr>
            <a:grpSpLocks/>
          </p:cNvGrpSpPr>
          <p:nvPr/>
        </p:nvGrpSpPr>
        <p:grpSpPr bwMode="auto">
          <a:xfrm>
            <a:off x="6040438" y="1095375"/>
            <a:ext cx="2593975" cy="3540125"/>
            <a:chOff x="6040438" y="1095579"/>
            <a:chExt cx="2593975" cy="3539921"/>
          </a:xfrm>
        </p:grpSpPr>
        <p:sp>
          <p:nvSpPr>
            <p:cNvPr id="27" name="TextBox 26"/>
            <p:cNvSpPr txBox="1"/>
            <p:nvPr/>
          </p:nvSpPr>
          <p:spPr>
            <a:xfrm>
              <a:off x="6040438" y="1193998"/>
              <a:ext cx="2560637" cy="3441502"/>
            </a:xfrm>
            <a:prstGeom prst="roundRect">
              <a:avLst>
                <a:gd name="adj" fmla="val 9092"/>
              </a:avLst>
            </a:prstGeom>
            <a:gradFill>
              <a:gsLst>
                <a:gs pos="25000">
                  <a:schemeClr val="bg1"/>
                </a:gs>
                <a:gs pos="50000">
                  <a:schemeClr val="bg1">
                    <a:lumMod val="95000"/>
                  </a:schemeClr>
                </a:gs>
                <a:gs pos="75000">
                  <a:schemeClr val="bg1"/>
                </a:gs>
              </a:gsLst>
              <a:lin ang="2700000" scaled="0"/>
            </a:gradFill>
            <a:ln>
              <a:solidFill>
                <a:schemeClr val="bg2"/>
              </a:solidFill>
            </a:ln>
            <a:effectLst>
              <a:outerShdw blurRad="50800" dist="38100" algn="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tIns="731520" bIns="457200"/>
            <a:lstStyle/>
            <a:p>
              <a:pPr marL="115888" lvl="1" indent="-115888" eaLnBrk="0" hangingPunct="0">
                <a:spcBef>
                  <a:spcPts val="300"/>
                </a:spcBef>
                <a:spcAft>
                  <a:spcPts val="300"/>
                </a:spcAft>
                <a:buClr>
                  <a:srgbClr val="595959"/>
                </a:buClr>
                <a:defRPr/>
              </a:pPr>
              <a:endParaRPr lang="en-US" altLang="zh-CN" sz="1400">
                <a:solidFill>
                  <a:schemeClr val="tx1"/>
                </a:solidFill>
                <a:latin typeface="Segoe"/>
                <a:ea typeface="MS PGothic" pitchFamily="34" charset="-128"/>
              </a:endParaRPr>
            </a:p>
          </p:txBody>
        </p:sp>
        <p:sp>
          <p:nvSpPr>
            <p:cNvPr id="28" name="Round Same Side Corner Rectangle 35"/>
            <p:cNvSpPr/>
            <p:nvPr/>
          </p:nvSpPr>
          <p:spPr bwMode="auto">
            <a:xfrm rot="10800000" flipH="1" flipV="1">
              <a:off x="6062862" y="1095579"/>
              <a:ext cx="2561002" cy="763164"/>
            </a:xfrm>
            <a:prstGeom prst="round2SameRect">
              <a:avLst/>
            </a:prstGeom>
            <a:solidFill>
              <a:srgbClr val="7030A0"/>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1436" tIns="45718" rIns="91436" bIns="45718" anchor="ctr"/>
            <a:lstStyle/>
            <a:p>
              <a:pPr algn="ctr" eaLnBrk="0" hangingPunct="0">
                <a:spcAft>
                  <a:spcPts val="800"/>
                </a:spcAft>
                <a:defRPr/>
              </a:pPr>
              <a:r>
                <a:rPr lang="zh-CN" altLang="en-US" sz="1600" b="1">
                  <a:effectLst>
                    <a:outerShdw blurRad="38100" dist="38100" dir="2700000" algn="tl">
                      <a:srgbClr val="C0C0C0"/>
                    </a:outerShdw>
                  </a:effectLst>
                  <a:latin typeface="微软雅黑" pitchFamily="34" charset="-122"/>
                  <a:ea typeface="微软雅黑" pitchFamily="34" charset="-122"/>
                </a:rPr>
                <a:t>潜在的竞争风险</a:t>
              </a:r>
              <a:r>
                <a:rPr lang="zh-CN" altLang="en-US">
                  <a:ea typeface="宋体" pitchFamily="2" charset="-122"/>
                </a:rPr>
                <a:t> </a:t>
              </a:r>
              <a:endParaRPr lang="en-US" altLang="en-US">
                <a:ea typeface="宋体" pitchFamily="2" charset="-122"/>
              </a:endParaRPr>
            </a:p>
          </p:txBody>
        </p:sp>
        <p:sp>
          <p:nvSpPr>
            <p:cNvPr id="27667" name="Rectangle 52"/>
            <p:cNvSpPr>
              <a:spLocks noChangeArrowheads="1"/>
            </p:cNvSpPr>
            <p:nvPr/>
          </p:nvSpPr>
          <p:spPr bwMode="auto">
            <a:xfrm>
              <a:off x="6099175" y="1870075"/>
              <a:ext cx="2535238" cy="1569660"/>
            </a:xfrm>
            <a:prstGeom prst="rect">
              <a:avLst/>
            </a:prstGeom>
            <a:noFill/>
            <a:ln w="9525">
              <a:noFill/>
              <a:miter lim="800000"/>
              <a:headEnd/>
              <a:tailEnd/>
            </a:ln>
          </p:spPr>
          <p:txBody>
            <a:bodyPr>
              <a:spAutoFit/>
            </a:bodyPr>
            <a:lstStyle/>
            <a:p>
              <a:pPr marL="0" lvl="1" indent="-115888" eaLnBrk="0" hangingPunct="0">
                <a:lnSpc>
                  <a:spcPct val="150000"/>
                </a:lnSpc>
                <a:spcBef>
                  <a:spcPts val="600"/>
                </a:spcBef>
                <a:spcAft>
                  <a:spcPts val="600"/>
                </a:spcAft>
                <a:buClr>
                  <a:srgbClr val="595959"/>
                </a:buClr>
              </a:pPr>
              <a:r>
                <a:rPr lang="zh-CN" altLang="en-US" sz="1600">
                  <a:latin typeface="微软雅黑" pitchFamily="34" charset="-122"/>
                  <a:ea typeface="微软雅黑" pitchFamily="34" charset="-122"/>
                </a:rPr>
                <a:t>由于高校带宽市场的巨大潜力，其它运营商联通、移动，对于高校宽带市场同样虎视眈眈 。</a:t>
              </a:r>
              <a:endParaRPr lang="en-US" altLang="en-US" sz="1600">
                <a:latin typeface="微软雅黑" pitchFamily="34" charset="-122"/>
                <a:ea typeface="微软雅黑" pitchFamily="34" charset="-122"/>
              </a:endParaRPr>
            </a:p>
          </p:txBody>
        </p:sp>
      </p:grpSp>
      <p:grpSp>
        <p:nvGrpSpPr>
          <p:cNvPr id="12" name="组合 11"/>
          <p:cNvGrpSpPr>
            <a:grpSpLocks/>
          </p:cNvGrpSpPr>
          <p:nvPr/>
        </p:nvGrpSpPr>
        <p:grpSpPr bwMode="auto">
          <a:xfrm>
            <a:off x="171450" y="1084263"/>
            <a:ext cx="2933700" cy="3538537"/>
            <a:chOff x="171450" y="1084466"/>
            <a:chExt cx="2934379" cy="3538334"/>
          </a:xfrm>
        </p:grpSpPr>
        <p:sp>
          <p:nvSpPr>
            <p:cNvPr id="24" name="TextBox 23"/>
            <p:cNvSpPr txBox="1"/>
            <p:nvPr/>
          </p:nvSpPr>
          <p:spPr>
            <a:xfrm>
              <a:off x="471557" y="1127326"/>
              <a:ext cx="2621569" cy="3495474"/>
            </a:xfrm>
            <a:prstGeom prst="roundRect">
              <a:avLst>
                <a:gd name="adj" fmla="val 6568"/>
              </a:avLst>
            </a:prstGeom>
            <a:gradFill>
              <a:gsLst>
                <a:gs pos="25000">
                  <a:schemeClr val="bg1"/>
                </a:gs>
                <a:gs pos="50000">
                  <a:schemeClr val="bg1">
                    <a:lumMod val="95000"/>
                  </a:schemeClr>
                </a:gs>
                <a:gs pos="75000">
                  <a:schemeClr val="bg1"/>
                </a:gs>
              </a:gsLst>
              <a:lin ang="2700000" scaled="0"/>
            </a:gradFill>
            <a:ln>
              <a:solidFill>
                <a:schemeClr val="bg2"/>
              </a:solidFill>
            </a:ln>
            <a:effectLst>
              <a:outerShdw blurRad="50800" dist="38100" algn="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tIns="731520"/>
            <a:lstStyle/>
            <a:p>
              <a:pPr marL="0" lvl="1" indent="-115888" eaLnBrk="0" hangingPunct="0">
                <a:lnSpc>
                  <a:spcPct val="150000"/>
                </a:lnSpc>
                <a:spcBef>
                  <a:spcPts val="600"/>
                </a:spcBef>
                <a:spcAft>
                  <a:spcPts val="600"/>
                </a:spcAft>
                <a:buClr>
                  <a:srgbClr val="595959"/>
                </a:buClr>
                <a:defRPr/>
              </a:pPr>
              <a:endParaRPr lang="zh-CN" altLang="en-US" sz="1400" b="1">
                <a:solidFill>
                  <a:srgbClr val="606060"/>
                </a:solidFill>
                <a:latin typeface="幼圆" pitchFamily="49" charset="-122"/>
                <a:ea typeface="幼圆" pitchFamily="49" charset="-122"/>
              </a:endParaRPr>
            </a:p>
          </p:txBody>
        </p:sp>
        <p:sp>
          <p:nvSpPr>
            <p:cNvPr id="25" name="Round Same Side Corner Rectangle 33"/>
            <p:cNvSpPr/>
            <p:nvPr/>
          </p:nvSpPr>
          <p:spPr bwMode="auto">
            <a:xfrm rot="10800000" flipH="1" flipV="1">
              <a:off x="484069" y="1084466"/>
              <a:ext cx="2621760" cy="763035"/>
            </a:xfrm>
            <a:prstGeom prst="round2SameRect">
              <a:avLst/>
            </a:prstGeom>
            <a:solidFill>
              <a:srgbClr val="92D050"/>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1436" tIns="45718" rIns="91436" bIns="45718" anchor="ctr"/>
            <a:lstStyle/>
            <a:p>
              <a:pPr algn="ctr" eaLnBrk="0" hangingPunct="0">
                <a:spcAft>
                  <a:spcPts val="800"/>
                </a:spcAft>
                <a:defRPr/>
              </a:pPr>
              <a:r>
                <a:rPr lang="zh-CN" altLang="en-US" sz="1600" b="1" dirty="0">
                  <a:effectLst>
                    <a:outerShdw blurRad="38100" dist="38100" dir="2700000" algn="tl">
                      <a:srgbClr val="C0C0C0"/>
                    </a:outerShdw>
                  </a:effectLst>
                  <a:latin typeface="微软雅黑" pitchFamily="34" charset="-122"/>
                  <a:ea typeface="微软雅黑" pitchFamily="34" charset="-122"/>
                </a:rPr>
                <a:t>缺乏资源整合</a:t>
              </a:r>
            </a:p>
          </p:txBody>
        </p:sp>
        <p:sp>
          <p:nvSpPr>
            <p:cNvPr id="41007" name="Text Box 47"/>
            <p:cNvSpPr txBox="1">
              <a:spLocks noChangeArrowheads="1"/>
            </p:cNvSpPr>
            <p:nvPr/>
          </p:nvSpPr>
          <p:spPr bwMode="auto">
            <a:xfrm>
              <a:off x="171450" y="1921030"/>
              <a:ext cx="2786708" cy="2298568"/>
            </a:xfrm>
            <a:prstGeom prst="rect">
              <a:avLst/>
            </a:prstGeom>
            <a:noFill/>
            <a:ln w="9525">
              <a:noFill/>
              <a:miter lim="800000"/>
              <a:headEnd/>
              <a:tailEnd/>
            </a:ln>
            <a:effectLst>
              <a:prstShdw prst="shdw18" dist="17961" dir="13500000">
                <a:schemeClr val="accent1">
                  <a:gamma/>
                  <a:shade val="60000"/>
                  <a:invGamma/>
                </a:schemeClr>
              </a:prstShdw>
            </a:effectLst>
          </p:spPr>
          <p:txBody>
            <a:bodyPr lIns="0" tIns="10800" rIns="0" bIns="10800">
              <a:spAutoFit/>
            </a:bodyPr>
            <a:lstStyle/>
            <a:p>
              <a:pPr lvl="1" eaLnBrk="0" hangingPunct="0">
                <a:lnSpc>
                  <a:spcPct val="150000"/>
                </a:lnSpc>
                <a:spcBef>
                  <a:spcPts val="600"/>
                </a:spcBef>
                <a:spcAft>
                  <a:spcPts val="600"/>
                </a:spcAft>
                <a:buClr>
                  <a:srgbClr val="595959"/>
                </a:buClr>
                <a:defRPr/>
              </a:pPr>
              <a:r>
                <a:rPr lang="zh-CN" altLang="en-US" sz="1600" dirty="0">
                  <a:ea typeface="微软雅黑" pitchFamily="34" charset="-122"/>
                </a:rPr>
                <a:t>缺乏对互联网资源的有效整合，不能充分发挥电信在校园宽带的优势地位，进一步扩大各类增值业务收入</a:t>
              </a:r>
              <a:r>
                <a:rPr lang="zh-CN" altLang="en-US" sz="1600" dirty="0">
                  <a:ea typeface="宋体" pitchFamily="2" charset="-122"/>
                </a:rPr>
                <a:t> </a:t>
              </a:r>
              <a:r>
                <a:rPr lang="zh-CN" altLang="en-US" sz="1600" dirty="0">
                  <a:ea typeface="宋体" pitchFamily="2" charset="-122"/>
                </a:rPr>
                <a:t>。</a:t>
              </a:r>
              <a:endParaRPr lang="zh-CN" altLang="en-US" sz="1600" dirty="0">
                <a:solidFill>
                  <a:srgbClr val="606060"/>
                </a:solidFill>
                <a:ea typeface="宋体" pitchFamily="2" charset="-122"/>
              </a:endParaRPr>
            </a:p>
            <a:p>
              <a:pPr>
                <a:spcBef>
                  <a:spcPct val="50000"/>
                </a:spcBef>
                <a:defRPr/>
              </a:pPr>
              <a:endParaRPr lang="zh-CN" altLang="en-US" sz="1600" dirty="0">
                <a:ea typeface="宋体" pitchFamily="2" charset="-122"/>
              </a:endParaRPr>
            </a:p>
          </p:txBody>
        </p:sp>
      </p:grpSp>
      <p:grpSp>
        <p:nvGrpSpPr>
          <p:cNvPr id="13" name="组合 12"/>
          <p:cNvGrpSpPr>
            <a:grpSpLocks/>
          </p:cNvGrpSpPr>
          <p:nvPr/>
        </p:nvGrpSpPr>
        <p:grpSpPr bwMode="auto">
          <a:xfrm>
            <a:off x="2933700" y="1084263"/>
            <a:ext cx="2916238" cy="3538537"/>
            <a:chOff x="2933700" y="1084466"/>
            <a:chExt cx="2916611" cy="3538334"/>
          </a:xfrm>
        </p:grpSpPr>
        <p:sp>
          <p:nvSpPr>
            <p:cNvPr id="30" name="TextBox 29"/>
            <p:cNvSpPr txBox="1"/>
            <p:nvPr/>
          </p:nvSpPr>
          <p:spPr>
            <a:xfrm>
              <a:off x="3267118" y="1117801"/>
              <a:ext cx="2560966" cy="3504999"/>
            </a:xfrm>
            <a:prstGeom prst="roundRect">
              <a:avLst>
                <a:gd name="adj" fmla="val 7410"/>
              </a:avLst>
            </a:prstGeom>
            <a:gradFill>
              <a:gsLst>
                <a:gs pos="25000">
                  <a:schemeClr val="bg1"/>
                </a:gs>
                <a:gs pos="50000">
                  <a:schemeClr val="bg1">
                    <a:lumMod val="95000"/>
                  </a:schemeClr>
                </a:gs>
                <a:gs pos="75000">
                  <a:schemeClr val="bg1"/>
                </a:gs>
              </a:gsLst>
              <a:lin ang="2700000" scaled="0"/>
            </a:gradFill>
            <a:ln>
              <a:solidFill>
                <a:schemeClr val="bg2"/>
              </a:solidFill>
            </a:ln>
            <a:effectLst>
              <a:outerShdw blurRad="50800" dist="38100" algn="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tIns="731520"/>
            <a:lstStyle/>
            <a:p>
              <a:pPr marL="0" lvl="1" indent="-115888" eaLnBrk="0" hangingPunct="0">
                <a:lnSpc>
                  <a:spcPct val="150000"/>
                </a:lnSpc>
                <a:spcBef>
                  <a:spcPts val="600"/>
                </a:spcBef>
                <a:spcAft>
                  <a:spcPts val="600"/>
                </a:spcAft>
                <a:buClr>
                  <a:srgbClr val="595959"/>
                </a:buClr>
                <a:defRPr/>
              </a:pPr>
              <a:endParaRPr lang="en-US" altLang="en-US" sz="1600" dirty="0">
                <a:solidFill>
                  <a:schemeClr val="tx1"/>
                </a:solidFill>
                <a:latin typeface="微软雅黑" pitchFamily="34" charset="-122"/>
                <a:ea typeface="微软雅黑" pitchFamily="34" charset="-122"/>
              </a:endParaRPr>
            </a:p>
          </p:txBody>
        </p:sp>
        <p:sp>
          <p:nvSpPr>
            <p:cNvPr id="45" name="Round Same Side Corner Rectangle 34"/>
            <p:cNvSpPr/>
            <p:nvPr/>
          </p:nvSpPr>
          <p:spPr bwMode="auto">
            <a:xfrm rot="10800000" flipH="1" flipV="1">
              <a:off x="3289309" y="1084466"/>
              <a:ext cx="2561002" cy="763035"/>
            </a:xfrm>
            <a:prstGeom prst="round2SameRect">
              <a:avLst/>
            </a:prstGeom>
            <a:solidFill>
              <a:srgbClr val="00B0F0"/>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1436" tIns="45718" rIns="91436" bIns="45718" anchor="ctr"/>
            <a:lstStyle/>
            <a:p>
              <a:pPr algn="ctr" eaLnBrk="0" hangingPunct="0">
                <a:spcAft>
                  <a:spcPts val="800"/>
                </a:spcAft>
                <a:defRPr/>
              </a:pPr>
              <a:r>
                <a:rPr lang="zh-CN" altLang="en-US" sz="1600" b="1" dirty="0">
                  <a:effectLst>
                    <a:outerShdw blurRad="38100" dist="38100" dir="2700000" algn="tl">
                      <a:srgbClr val="C0C0C0"/>
                    </a:outerShdw>
                  </a:effectLst>
                  <a:latin typeface="微软雅黑" pitchFamily="34" charset="-122"/>
                  <a:ea typeface="微软雅黑" pitchFamily="34" charset="-122"/>
                </a:rPr>
                <a:t>缺乏内容吸引</a:t>
              </a:r>
              <a:r>
                <a:rPr lang="zh-CN" altLang="en-US" sz="1600" dirty="0">
                  <a:latin typeface="微软雅黑" pitchFamily="34" charset="-122"/>
                  <a:ea typeface="微软雅黑" pitchFamily="34" charset="-122"/>
                </a:rPr>
                <a:t> </a:t>
              </a:r>
              <a:endParaRPr lang="en-US" altLang="en-US" sz="1600" dirty="0">
                <a:latin typeface="微软雅黑" pitchFamily="34" charset="-122"/>
                <a:ea typeface="微软雅黑" pitchFamily="34" charset="-122"/>
              </a:endParaRPr>
            </a:p>
          </p:txBody>
        </p:sp>
        <p:sp>
          <p:nvSpPr>
            <p:cNvPr id="11" name="Text Box 47"/>
            <p:cNvSpPr txBox="1">
              <a:spLocks noChangeArrowheads="1"/>
            </p:cNvSpPr>
            <p:nvPr/>
          </p:nvSpPr>
          <p:spPr bwMode="auto">
            <a:xfrm>
              <a:off x="2933700" y="1921030"/>
              <a:ext cx="2786419" cy="2193799"/>
            </a:xfrm>
            <a:prstGeom prst="rect">
              <a:avLst/>
            </a:prstGeom>
            <a:noFill/>
            <a:ln w="9525">
              <a:noFill/>
              <a:miter lim="800000"/>
              <a:headEnd/>
              <a:tailEnd/>
            </a:ln>
            <a:effectLst>
              <a:prstShdw prst="shdw18" dist="17961" dir="13500000">
                <a:schemeClr val="accent1">
                  <a:gamma/>
                  <a:shade val="60000"/>
                  <a:invGamma/>
                </a:schemeClr>
              </a:prstShdw>
            </a:effectLst>
          </p:spPr>
          <p:txBody>
            <a:bodyPr lIns="0" tIns="10800" rIns="0" bIns="10800">
              <a:spAutoFit/>
            </a:bodyPr>
            <a:lstStyle/>
            <a:p>
              <a:pPr lvl="1" eaLnBrk="0" hangingPunct="0">
                <a:lnSpc>
                  <a:spcPct val="150000"/>
                </a:lnSpc>
                <a:spcBef>
                  <a:spcPts val="600"/>
                </a:spcBef>
                <a:spcAft>
                  <a:spcPts val="600"/>
                </a:spcAft>
                <a:buClr>
                  <a:srgbClr val="595959"/>
                </a:buClr>
                <a:defRPr/>
              </a:pPr>
              <a:r>
                <a:rPr lang="zh-CN" altLang="en-US" sz="1600" dirty="0">
                  <a:latin typeface="微软雅黑" pitchFamily="34" charset="-122"/>
                  <a:ea typeface="微软雅黑" pitchFamily="34" charset="-122"/>
                </a:rPr>
                <a:t> 由于缺乏内容吸引，充斥着大量低带宽应用，使得大学生对带宽需求不高，共享帐号上网等现象普遍存在，导致带宽容量增长乏力 。</a:t>
              </a:r>
              <a:endParaRPr lang="zh-CN" altLang="en-US" sz="1600" dirty="0">
                <a:ea typeface="宋体" pitchFamily="2"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圆角矩形 4"/>
          <p:cNvPicPr>
            <a:picLocks noChangeArrowheads="1"/>
          </p:cNvPicPr>
          <p:nvPr/>
        </p:nvPicPr>
        <p:blipFill>
          <a:blip r:embed="rId2"/>
          <a:srcRect/>
          <a:stretch>
            <a:fillRect/>
          </a:stretch>
        </p:blipFill>
        <p:spPr bwMode="auto">
          <a:xfrm rot="-885946">
            <a:off x="857250" y="2378075"/>
            <a:ext cx="1951038" cy="927100"/>
          </a:xfrm>
          <a:prstGeom prst="rect">
            <a:avLst/>
          </a:prstGeom>
          <a:noFill/>
          <a:ln w="9525">
            <a:noFill/>
            <a:miter lim="800000"/>
            <a:headEnd/>
            <a:tailEnd/>
          </a:ln>
        </p:spPr>
      </p:pic>
      <p:sp>
        <p:nvSpPr>
          <p:cNvPr id="28674" name="TextBox 4"/>
          <p:cNvSpPr txBox="1">
            <a:spLocks noChangeArrowheads="1"/>
          </p:cNvSpPr>
          <p:nvPr/>
        </p:nvSpPr>
        <p:spPr bwMode="auto">
          <a:xfrm>
            <a:off x="6369050" y="28575"/>
            <a:ext cx="2646363" cy="457200"/>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解决方案</a:t>
            </a:r>
          </a:p>
        </p:txBody>
      </p:sp>
      <p:pic>
        <p:nvPicPr>
          <p:cNvPr id="28675" name="圆角矩形 3"/>
          <p:cNvPicPr>
            <a:picLocks noChangeArrowheads="1"/>
          </p:cNvPicPr>
          <p:nvPr/>
        </p:nvPicPr>
        <p:blipFill>
          <a:blip r:embed="rId3"/>
          <a:srcRect/>
          <a:stretch>
            <a:fillRect/>
          </a:stretch>
        </p:blipFill>
        <p:spPr bwMode="auto">
          <a:xfrm rot="-361127">
            <a:off x="977900" y="1806575"/>
            <a:ext cx="1963738" cy="962025"/>
          </a:xfrm>
          <a:prstGeom prst="rect">
            <a:avLst/>
          </a:prstGeom>
          <a:noFill/>
          <a:ln w="9525">
            <a:noFill/>
            <a:miter lim="800000"/>
            <a:headEnd/>
            <a:tailEnd/>
          </a:ln>
        </p:spPr>
      </p:pic>
      <p:pic>
        <p:nvPicPr>
          <p:cNvPr id="28676" name="圆角矩形 4"/>
          <p:cNvPicPr>
            <a:picLocks noChangeArrowheads="1"/>
          </p:cNvPicPr>
          <p:nvPr/>
        </p:nvPicPr>
        <p:blipFill>
          <a:blip r:embed="rId2"/>
          <a:srcRect/>
          <a:stretch>
            <a:fillRect/>
          </a:stretch>
        </p:blipFill>
        <p:spPr bwMode="auto">
          <a:xfrm rot="557001">
            <a:off x="903288" y="2886075"/>
            <a:ext cx="1951037" cy="927100"/>
          </a:xfrm>
          <a:prstGeom prst="rect">
            <a:avLst/>
          </a:prstGeom>
          <a:noFill/>
          <a:ln w="9525">
            <a:noFill/>
            <a:miter lim="800000"/>
            <a:headEnd/>
            <a:tailEnd/>
          </a:ln>
        </p:spPr>
      </p:pic>
      <p:pic>
        <p:nvPicPr>
          <p:cNvPr id="28677" name="圆角矩形 11"/>
          <p:cNvPicPr>
            <a:picLocks noChangeArrowheads="1"/>
          </p:cNvPicPr>
          <p:nvPr/>
        </p:nvPicPr>
        <p:blipFill>
          <a:blip r:embed="rId4"/>
          <a:srcRect/>
          <a:stretch>
            <a:fillRect/>
          </a:stretch>
        </p:blipFill>
        <p:spPr bwMode="auto">
          <a:xfrm rot="-258248">
            <a:off x="979488" y="1009650"/>
            <a:ext cx="1884362" cy="1597025"/>
          </a:xfrm>
          <a:prstGeom prst="rect">
            <a:avLst/>
          </a:prstGeom>
          <a:noFill/>
          <a:ln w="9525">
            <a:noFill/>
            <a:miter lim="800000"/>
            <a:headEnd/>
            <a:tailEnd/>
          </a:ln>
        </p:spPr>
      </p:pic>
      <p:sp>
        <p:nvSpPr>
          <p:cNvPr id="13" name="圆角矩形 12"/>
          <p:cNvSpPr/>
          <p:nvPr/>
        </p:nvSpPr>
        <p:spPr>
          <a:xfrm rot="2400000">
            <a:off x="944844" y="3950109"/>
            <a:ext cx="1799572" cy="60072"/>
          </a:xfrm>
          <a:prstGeom prst="roundRect">
            <a:avLst>
              <a:gd name="adj" fmla="val 50000"/>
            </a:avLst>
          </a:prstGeom>
          <a:gradFill flip="none" rotWithShape="1">
            <a:gsLst>
              <a:gs pos="0">
                <a:schemeClr val="bg1">
                  <a:lumMod val="50000"/>
                </a:schemeClr>
              </a:gs>
              <a:gs pos="100000">
                <a:schemeClr val="bg1">
                  <a:lumMod val="75000"/>
                </a:schemeClr>
              </a:gs>
            </a:gsLst>
            <a:lin ang="16200000" scaled="1"/>
            <a:tileRect/>
          </a:gradFill>
          <a:ln w="25400">
            <a:noFill/>
          </a:ln>
          <a:effectLst>
            <a:outerShdw blurRad="225425" dist="38100" dir="5220000" algn="ctr">
              <a:srgbClr val="000000">
                <a:alpha val="33000"/>
              </a:srgbClr>
            </a:outerShdw>
          </a:effectLst>
          <a:scene3d>
            <a:camera prst="orthographicFront"/>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a:solidFill>
                <a:schemeClr val="bg1"/>
              </a:solidFill>
              <a:latin typeface="微软雅黑" pitchFamily="34" charset="-122"/>
              <a:ea typeface="微软雅黑" pitchFamily="34" charset="-122"/>
            </a:endParaRPr>
          </a:p>
        </p:txBody>
      </p:sp>
      <p:sp>
        <p:nvSpPr>
          <p:cNvPr id="17" name="Oval 2"/>
          <p:cNvSpPr>
            <a:spLocks noChangeAspect="1" noChangeArrowheads="1"/>
          </p:cNvSpPr>
          <p:nvPr/>
        </p:nvSpPr>
        <p:spPr bwMode="auto">
          <a:xfrm>
            <a:off x="251433" y="2040555"/>
            <a:ext cx="1398068" cy="1397736"/>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fr-FR" altLang="zh-CN" sz="1600" b="1" dirty="0">
              <a:solidFill>
                <a:schemeClr val="bg1"/>
              </a:solidFill>
              <a:latin typeface="微软雅黑" pitchFamily="34" charset="-122"/>
              <a:ea typeface="微软雅黑" pitchFamily="34" charset="-122"/>
            </a:endParaRPr>
          </a:p>
        </p:txBody>
      </p:sp>
      <p:sp>
        <p:nvSpPr>
          <p:cNvPr id="18" name="椭圆 17"/>
          <p:cNvSpPr>
            <a:spLocks/>
          </p:cNvSpPr>
          <p:nvPr/>
        </p:nvSpPr>
        <p:spPr>
          <a:xfrm rot="19388639">
            <a:off x="255588" y="2125663"/>
            <a:ext cx="949325" cy="676275"/>
          </a:xfrm>
          <a:prstGeom prst="ellipse">
            <a:avLst/>
          </a:prstGeom>
          <a:gradFill flip="none" rotWithShape="1">
            <a:gsLst>
              <a:gs pos="0">
                <a:schemeClr val="bg1"/>
              </a:gs>
              <a:gs pos="45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rgbClr val="FFFFFF"/>
              </a:solidFill>
              <a:ea typeface="微软雅黑" pitchFamily="34" charset="-122"/>
            </a:endParaRPr>
          </a:p>
        </p:txBody>
      </p:sp>
      <p:sp>
        <p:nvSpPr>
          <p:cNvPr id="19" name="椭圆 18"/>
          <p:cNvSpPr/>
          <p:nvPr/>
        </p:nvSpPr>
        <p:spPr>
          <a:xfrm>
            <a:off x="388489" y="2190728"/>
            <a:ext cx="1059327" cy="1064629"/>
          </a:xfrm>
          <a:prstGeom prst="ellipse">
            <a:avLst/>
          </a:prstGeom>
          <a:gradFill flip="none" rotWithShape="1">
            <a:gsLst>
              <a:gs pos="10000">
                <a:srgbClr val="FFC000">
                  <a:alpha val="60000"/>
                </a:srgbClr>
              </a:gs>
              <a:gs pos="7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dirty="0">
              <a:solidFill>
                <a:srgbClr val="FFFFFF"/>
              </a:solidFill>
              <a:ea typeface="微软雅黑" pitchFamily="34" charset="-122"/>
            </a:endParaRPr>
          </a:p>
        </p:txBody>
      </p:sp>
      <p:sp>
        <p:nvSpPr>
          <p:cNvPr id="20" name="圆角矩形 19"/>
          <p:cNvSpPr/>
          <p:nvPr/>
        </p:nvSpPr>
        <p:spPr bwMode="auto">
          <a:xfrm>
            <a:off x="2697138" y="2470780"/>
            <a:ext cx="5160322" cy="62865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22" name="圆角矩形 21"/>
          <p:cNvSpPr/>
          <p:nvPr/>
        </p:nvSpPr>
        <p:spPr bwMode="auto">
          <a:xfrm>
            <a:off x="2697138" y="4308123"/>
            <a:ext cx="5160322" cy="62865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24" name="圆角矩形 23"/>
          <p:cNvSpPr/>
          <p:nvPr/>
        </p:nvSpPr>
        <p:spPr bwMode="auto">
          <a:xfrm>
            <a:off x="2697136" y="1611338"/>
            <a:ext cx="5160323" cy="62865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26" name="AutoShape 3"/>
          <p:cNvSpPr>
            <a:spLocks noChangeAspect="1" noChangeArrowheads="1"/>
          </p:cNvSpPr>
          <p:nvPr/>
        </p:nvSpPr>
        <p:spPr bwMode="auto">
          <a:xfrm>
            <a:off x="2526895" y="1763662"/>
            <a:ext cx="324000" cy="324001"/>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508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zh-CN" sz="1600" b="1">
              <a:solidFill>
                <a:schemeClr val="bg1"/>
              </a:solidFill>
              <a:latin typeface="微软雅黑" pitchFamily="34" charset="-122"/>
              <a:ea typeface="微软雅黑" pitchFamily="34" charset="-122"/>
            </a:endParaRPr>
          </a:p>
        </p:txBody>
      </p:sp>
      <p:sp>
        <p:nvSpPr>
          <p:cNvPr id="27" name="AutoShape 3"/>
          <p:cNvSpPr>
            <a:spLocks noChangeAspect="1" noChangeArrowheads="1"/>
          </p:cNvSpPr>
          <p:nvPr/>
        </p:nvSpPr>
        <p:spPr bwMode="auto">
          <a:xfrm>
            <a:off x="2526895" y="2623105"/>
            <a:ext cx="324000" cy="324000"/>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508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zh-CN" sz="1600" b="1">
              <a:solidFill>
                <a:schemeClr val="bg1"/>
              </a:solidFill>
              <a:latin typeface="微软雅黑" pitchFamily="34" charset="-122"/>
              <a:ea typeface="微软雅黑" pitchFamily="34" charset="-122"/>
            </a:endParaRPr>
          </a:p>
        </p:txBody>
      </p:sp>
      <p:sp>
        <p:nvSpPr>
          <p:cNvPr id="28" name="圆角矩形 27"/>
          <p:cNvSpPr/>
          <p:nvPr/>
        </p:nvSpPr>
        <p:spPr bwMode="auto">
          <a:xfrm>
            <a:off x="2697138" y="763008"/>
            <a:ext cx="5170955" cy="62865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15379" name="矩形 87"/>
          <p:cNvSpPr>
            <a:spLocks noChangeArrowheads="1"/>
          </p:cNvSpPr>
          <p:nvPr/>
        </p:nvSpPr>
        <p:spPr bwMode="auto">
          <a:xfrm>
            <a:off x="2844800" y="827088"/>
            <a:ext cx="5043488" cy="517525"/>
          </a:xfrm>
          <a:prstGeom prst="rect">
            <a:avLst/>
          </a:prstGeom>
          <a:noFill/>
          <a:ln w="9525">
            <a:noFill/>
            <a:miter lim="800000"/>
            <a:headEnd/>
            <a:tailEnd/>
          </a:ln>
        </p:spPr>
        <p:txBody>
          <a:bodyPr>
            <a:spAutoFit/>
          </a:bodyPr>
          <a:lstStyle/>
          <a:p>
            <a:pPr eaLnBrk="0" fontAlgn="ctr" hangingPunct="0">
              <a:buClr>
                <a:srgbClr val="FF0000"/>
              </a:buClr>
              <a:buSzPct val="70000"/>
            </a:pPr>
            <a:r>
              <a:rPr lang="zh-CN" altLang="en-US" sz="1400">
                <a:ea typeface="微软雅黑" pitchFamily="34" charset="-122"/>
              </a:rPr>
              <a:t>平台采用跟大学生宽带帐号相捆绑的方式，大学生需使用个人宽带帐号登录，确保了宽带用户的唯一性，提高开户数量。</a:t>
            </a:r>
          </a:p>
        </p:txBody>
      </p:sp>
      <p:sp>
        <p:nvSpPr>
          <p:cNvPr id="30" name="AutoShape 3"/>
          <p:cNvSpPr>
            <a:spLocks noChangeAspect="1" noChangeArrowheads="1"/>
          </p:cNvSpPr>
          <p:nvPr/>
        </p:nvSpPr>
        <p:spPr bwMode="auto">
          <a:xfrm>
            <a:off x="2526895" y="915333"/>
            <a:ext cx="324000" cy="324000"/>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508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zh-CN" sz="1600" b="1">
              <a:solidFill>
                <a:schemeClr val="bg1"/>
              </a:solidFill>
              <a:latin typeface="微软雅黑" pitchFamily="34" charset="-122"/>
              <a:ea typeface="微软雅黑" pitchFamily="34" charset="-122"/>
            </a:endParaRPr>
          </a:p>
        </p:txBody>
      </p:sp>
      <p:sp>
        <p:nvSpPr>
          <p:cNvPr id="31" name="AutoShape 3"/>
          <p:cNvSpPr>
            <a:spLocks noChangeAspect="1" noChangeArrowheads="1"/>
          </p:cNvSpPr>
          <p:nvPr/>
        </p:nvSpPr>
        <p:spPr bwMode="auto">
          <a:xfrm>
            <a:off x="2526895" y="4460448"/>
            <a:ext cx="324000" cy="323999"/>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508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zh-CN" sz="1600" b="1">
              <a:solidFill>
                <a:schemeClr val="bg1"/>
              </a:solidFill>
              <a:latin typeface="微软雅黑" pitchFamily="34" charset="-122"/>
              <a:ea typeface="微软雅黑" pitchFamily="34" charset="-122"/>
            </a:endParaRPr>
          </a:p>
        </p:txBody>
      </p:sp>
      <p:sp>
        <p:nvSpPr>
          <p:cNvPr id="15382" name="矩形 87"/>
          <p:cNvSpPr>
            <a:spLocks noChangeArrowheads="1"/>
          </p:cNvSpPr>
          <p:nvPr/>
        </p:nvSpPr>
        <p:spPr bwMode="auto">
          <a:xfrm>
            <a:off x="2847975" y="1666875"/>
            <a:ext cx="5076825" cy="523875"/>
          </a:xfrm>
          <a:prstGeom prst="rect">
            <a:avLst/>
          </a:prstGeom>
          <a:noFill/>
          <a:ln w="9525">
            <a:noFill/>
            <a:miter lim="800000"/>
            <a:headEnd/>
            <a:tailEnd/>
          </a:ln>
        </p:spPr>
        <p:txBody>
          <a:bodyPr>
            <a:spAutoFit/>
          </a:bodyPr>
          <a:lstStyle/>
          <a:p>
            <a:pPr eaLnBrk="0" fontAlgn="ctr" hangingPunct="0">
              <a:buClr>
                <a:srgbClr val="FF0000"/>
              </a:buClr>
              <a:buSzPct val="70000"/>
            </a:pPr>
            <a:r>
              <a:rPr lang="zh-CN" altLang="en-US" sz="1400">
                <a:ea typeface="微软雅黑" pitchFamily="34" charset="-122"/>
              </a:rPr>
              <a:t>“校园通”整合海量互联网信息资源，包括校园、电信营业厅、手机、软件、娱乐、交友、就业、生活等八个主要模块。</a:t>
            </a:r>
          </a:p>
        </p:txBody>
      </p:sp>
      <p:sp>
        <p:nvSpPr>
          <p:cNvPr id="15383" name="矩形 87"/>
          <p:cNvSpPr>
            <a:spLocks noChangeArrowheads="1"/>
          </p:cNvSpPr>
          <p:nvPr/>
        </p:nvSpPr>
        <p:spPr bwMode="auto">
          <a:xfrm>
            <a:off x="2847975" y="2525713"/>
            <a:ext cx="5019675" cy="523875"/>
          </a:xfrm>
          <a:prstGeom prst="rect">
            <a:avLst/>
          </a:prstGeom>
          <a:noFill/>
          <a:ln w="9525">
            <a:noFill/>
            <a:miter lim="800000"/>
            <a:headEnd/>
            <a:tailEnd/>
          </a:ln>
        </p:spPr>
        <p:txBody>
          <a:bodyPr>
            <a:spAutoFit/>
          </a:bodyPr>
          <a:lstStyle/>
          <a:p>
            <a:pPr eaLnBrk="0" fontAlgn="ctr" hangingPunct="0">
              <a:buClr>
                <a:srgbClr val="FF0000"/>
              </a:buClr>
              <a:buSzPct val="70000"/>
            </a:pPr>
            <a:r>
              <a:rPr lang="zh-CN" altLang="en-US" sz="1400">
                <a:ea typeface="微软雅黑" pitchFamily="34" charset="-122"/>
              </a:rPr>
              <a:t>平台所提供的内容资源，包含了较多高带宽应用，包括视频、游戏等，通过这些应用，可以让大学生对带宽产生更高需求。</a:t>
            </a:r>
          </a:p>
        </p:txBody>
      </p:sp>
      <p:sp>
        <p:nvSpPr>
          <p:cNvPr id="15384" name="矩形 87"/>
          <p:cNvSpPr>
            <a:spLocks noChangeArrowheads="1"/>
          </p:cNvSpPr>
          <p:nvPr/>
        </p:nvSpPr>
        <p:spPr bwMode="auto">
          <a:xfrm>
            <a:off x="2825750" y="4352925"/>
            <a:ext cx="5024438" cy="523875"/>
          </a:xfrm>
          <a:prstGeom prst="rect">
            <a:avLst/>
          </a:prstGeom>
          <a:noFill/>
          <a:ln w="9525">
            <a:noFill/>
            <a:miter lim="800000"/>
            <a:headEnd/>
            <a:tailEnd/>
          </a:ln>
        </p:spPr>
        <p:txBody>
          <a:bodyPr>
            <a:spAutoFit/>
          </a:bodyPr>
          <a:lstStyle/>
          <a:p>
            <a:pPr eaLnBrk="0" fontAlgn="ctr" hangingPunct="0">
              <a:buClr>
                <a:srgbClr val="FF0000"/>
              </a:buClr>
              <a:buSzPct val="70000"/>
            </a:pPr>
            <a:r>
              <a:rPr lang="zh-CN" altLang="en-US" sz="1400">
                <a:ea typeface="微软雅黑" pitchFamily="34" charset="-122"/>
              </a:rPr>
              <a:t>平台本身具备的强大电脑管理功能，更多云技术应用，可以大大增加用户的粘性，也能让用户增加对带宽的依赖。</a:t>
            </a:r>
          </a:p>
        </p:txBody>
      </p:sp>
      <p:sp>
        <p:nvSpPr>
          <p:cNvPr id="3" name="圆角矩形 19"/>
          <p:cNvSpPr/>
          <p:nvPr/>
        </p:nvSpPr>
        <p:spPr bwMode="auto">
          <a:xfrm>
            <a:off x="2692376" y="3391530"/>
            <a:ext cx="5160321" cy="62865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6" name="AutoShape 3"/>
          <p:cNvSpPr>
            <a:spLocks noChangeAspect="1" noChangeArrowheads="1"/>
          </p:cNvSpPr>
          <p:nvPr/>
        </p:nvSpPr>
        <p:spPr bwMode="auto">
          <a:xfrm>
            <a:off x="2522133" y="3543855"/>
            <a:ext cx="323999" cy="324000"/>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508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zh-CN" sz="1600" b="1">
              <a:solidFill>
                <a:schemeClr val="bg1"/>
              </a:solidFill>
              <a:latin typeface="微软雅黑" pitchFamily="34" charset="-122"/>
              <a:ea typeface="微软雅黑" pitchFamily="34" charset="-122"/>
            </a:endParaRPr>
          </a:p>
        </p:txBody>
      </p:sp>
      <p:sp>
        <p:nvSpPr>
          <p:cNvPr id="15387" name="矩形 87"/>
          <p:cNvSpPr>
            <a:spLocks noChangeArrowheads="1"/>
          </p:cNvSpPr>
          <p:nvPr/>
        </p:nvSpPr>
        <p:spPr bwMode="auto">
          <a:xfrm>
            <a:off x="2843213" y="3446463"/>
            <a:ext cx="5019675" cy="523875"/>
          </a:xfrm>
          <a:prstGeom prst="rect">
            <a:avLst/>
          </a:prstGeom>
          <a:noFill/>
          <a:ln w="9525">
            <a:noFill/>
            <a:miter lim="800000"/>
            <a:headEnd/>
            <a:tailEnd/>
          </a:ln>
        </p:spPr>
        <p:txBody>
          <a:bodyPr>
            <a:spAutoFit/>
          </a:bodyPr>
          <a:lstStyle/>
          <a:p>
            <a:pPr eaLnBrk="0" fontAlgn="ctr" hangingPunct="0">
              <a:buClr>
                <a:srgbClr val="FF0000"/>
              </a:buClr>
              <a:buSzPct val="70000"/>
            </a:pPr>
            <a:r>
              <a:rPr lang="zh-CN" altLang="en-US" sz="1400">
                <a:latin typeface="微软雅黑" pitchFamily="34" charset="-122"/>
                <a:ea typeface="微软雅黑" pitchFamily="34" charset="-122"/>
              </a:rPr>
              <a:t>“校园通”的使用，可以增加电信各业务的关联性，加大各业务如天翼空间等在校园的推广力度。 </a:t>
            </a:r>
          </a:p>
        </p:txBody>
      </p:sp>
      <p:sp>
        <p:nvSpPr>
          <p:cNvPr id="7" name="TextBox 147"/>
          <p:cNvSpPr txBox="1">
            <a:spLocks noChangeArrowheads="1"/>
          </p:cNvSpPr>
          <p:nvPr/>
        </p:nvSpPr>
        <p:spPr bwMode="auto">
          <a:xfrm>
            <a:off x="26541" y="2535544"/>
            <a:ext cx="1749767" cy="338440"/>
          </a:xfrm>
          <a:prstGeom prst="rect">
            <a:avLst/>
          </a:prstGeom>
          <a:noFill/>
          <a:ln w="9525">
            <a:noFill/>
            <a:miter lim="800000"/>
            <a:headEnd/>
            <a:tailEnd/>
          </a:ln>
        </p:spPr>
        <p:txBody>
          <a:bodyPr anchor="ctr">
            <a:spAutoFit/>
          </a:bodyPr>
          <a:lstStyle/>
          <a:p>
            <a:pPr algn="ctr" fontAlgn="ctr">
              <a:spcBef>
                <a:spcPts val="0"/>
              </a:spcBef>
              <a:spcAft>
                <a:spcPts val="0"/>
              </a:spcAft>
              <a:buClr>
                <a:srgbClr val="FF0000"/>
              </a:buClr>
              <a:buSzPct val="70000"/>
              <a:defRPr/>
            </a:pPr>
            <a:r>
              <a:rPr kumimoji="1" lang="zh-CN" altLang="en-US" sz="1600" b="1" dirty="0">
                <a:solidFill>
                  <a:schemeClr val="bg1"/>
                </a:solidFill>
                <a:effectLst>
                  <a:reflection blurRad="6350" stA="50000" endA="300" endPos="50000" dist="29997" dir="5400000" sy="-100000" algn="bl" rotWithShape="0"/>
                </a:effectLst>
                <a:latin typeface="微软雅黑" pitchFamily="34" charset="-122"/>
                <a:ea typeface="微软雅黑" pitchFamily="34" charset="-122"/>
              </a:rPr>
              <a:t>解决方案</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5379">
                                            <p:txEl>
                                              <p:pRg st="0" end="0"/>
                                            </p:txEl>
                                          </p:spTgt>
                                        </p:tgtEl>
                                        <p:attrNameLst>
                                          <p:attrName>style.visibility</p:attrName>
                                        </p:attrNameLst>
                                      </p:cBhvr>
                                      <p:to>
                                        <p:strVal val="visible"/>
                                      </p:to>
                                    </p:set>
                                    <p:animEffect transition="in" filter="slide(fromBottom)">
                                      <p:cBhvr>
                                        <p:cTn id="7" dur="500"/>
                                        <p:tgtEl>
                                          <p:spTgt spid="153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5382">
                                            <p:txEl>
                                              <p:pRg st="0" end="0"/>
                                            </p:txEl>
                                          </p:spTgt>
                                        </p:tgtEl>
                                        <p:attrNameLst>
                                          <p:attrName>style.visibility</p:attrName>
                                        </p:attrNameLst>
                                      </p:cBhvr>
                                      <p:to>
                                        <p:strVal val="visible"/>
                                      </p:to>
                                    </p:set>
                                    <p:animEffect transition="in" filter="slide(fromBottom)">
                                      <p:cBhvr>
                                        <p:cTn id="12" dur="500"/>
                                        <p:tgtEl>
                                          <p:spTgt spid="1538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5383">
                                            <p:txEl>
                                              <p:pRg st="0" end="0"/>
                                            </p:txEl>
                                          </p:spTgt>
                                        </p:tgtEl>
                                        <p:attrNameLst>
                                          <p:attrName>style.visibility</p:attrName>
                                        </p:attrNameLst>
                                      </p:cBhvr>
                                      <p:to>
                                        <p:strVal val="visible"/>
                                      </p:to>
                                    </p:set>
                                    <p:animEffect transition="in" filter="slide(fromBottom)">
                                      <p:cBhvr>
                                        <p:cTn id="17" dur="500"/>
                                        <p:tgtEl>
                                          <p:spTgt spid="1538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5387">
                                            <p:txEl>
                                              <p:pRg st="0" end="0"/>
                                            </p:txEl>
                                          </p:spTgt>
                                        </p:tgtEl>
                                        <p:attrNameLst>
                                          <p:attrName>style.visibility</p:attrName>
                                        </p:attrNameLst>
                                      </p:cBhvr>
                                      <p:to>
                                        <p:strVal val="visible"/>
                                      </p:to>
                                    </p:set>
                                    <p:animEffect transition="in" filter="slide(fromBottom)">
                                      <p:cBhvr>
                                        <p:cTn id="22" dur="500"/>
                                        <p:tgtEl>
                                          <p:spTgt spid="1538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5384">
                                            <p:txEl>
                                              <p:pRg st="0" end="0"/>
                                            </p:txEl>
                                          </p:spTgt>
                                        </p:tgtEl>
                                        <p:attrNameLst>
                                          <p:attrName>style.visibility</p:attrName>
                                        </p:attrNameLst>
                                      </p:cBhvr>
                                      <p:to>
                                        <p:strVal val="visible"/>
                                      </p:to>
                                    </p:set>
                                    <p:animEffect transition="in" filter="slide(fromBottom)">
                                      <p:cBhvr>
                                        <p:cTn id="27" dur="500"/>
                                        <p:tgtEl>
                                          <p:spTgt spid="153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 </a:t>
            </a:r>
          </a:p>
        </p:txBody>
      </p:sp>
      <p:grpSp>
        <p:nvGrpSpPr>
          <p:cNvPr id="29698" name="组合 5"/>
          <p:cNvGrpSpPr>
            <a:grpSpLocks/>
          </p:cNvGrpSpPr>
          <p:nvPr/>
        </p:nvGrpSpPr>
        <p:grpSpPr bwMode="auto">
          <a:xfrm>
            <a:off x="2297113" y="2379663"/>
            <a:ext cx="4638675" cy="477837"/>
            <a:chOff x="1465263" y="1783951"/>
            <a:chExt cx="6228000" cy="792960"/>
          </a:xfrm>
        </p:grpSpPr>
        <p:sp>
          <p:nvSpPr>
            <p:cNvPr id="15" name="AutoShape 3"/>
            <p:cNvSpPr>
              <a:spLocks noChangeArrowheads="1"/>
            </p:cNvSpPr>
            <p:nvPr/>
          </p:nvSpPr>
          <p:spPr bwMode="auto">
            <a:xfrm>
              <a:off x="1465263" y="1783951"/>
              <a:ext cx="6228000" cy="792960"/>
            </a:xfrm>
            <a:prstGeom prst="roundRect">
              <a:avLst>
                <a:gd name="adj" fmla="val 16667"/>
              </a:avLst>
            </a:prstGeom>
            <a:solidFill>
              <a:srgbClr val="067AE4"/>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solidFill>
                  <a:srgbClr val="C00000"/>
                </a:solidFill>
                <a:latin typeface="Calibri" pitchFamily="34" charset="0"/>
                <a:ea typeface="微软雅黑" pitchFamily="34" charset="-122"/>
              </a:endParaRPr>
            </a:p>
          </p:txBody>
        </p:sp>
        <p:sp>
          <p:nvSpPr>
            <p:cNvPr id="16" name="AutoShape 3"/>
            <p:cNvSpPr>
              <a:spLocks noChangeArrowheads="1"/>
            </p:cNvSpPr>
            <p:nvPr/>
          </p:nvSpPr>
          <p:spPr bwMode="gray">
            <a:xfrm>
              <a:off x="1465263" y="1902172"/>
              <a:ext cx="6228000" cy="556516"/>
            </a:xfrm>
            <a:prstGeom prst="roundRect">
              <a:avLst>
                <a:gd name="adj" fmla="val 16667"/>
              </a:avLst>
            </a:prstGeom>
            <a:solidFill>
              <a:schemeClr val="bg1"/>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0" fontAlgn="auto" hangingPunct="0">
                <a:spcBef>
                  <a:spcPts val="0"/>
                </a:spcBef>
                <a:spcAft>
                  <a:spcPts val="0"/>
                </a:spcAft>
                <a:defRPr/>
              </a:pPr>
              <a:r>
                <a:rPr lang="zh-CN" altLang="en-US" b="1" dirty="0">
                  <a:latin typeface="Calibri" pitchFamily="34" charset="0"/>
                  <a:ea typeface="微软雅黑" pitchFamily="34" charset="-122"/>
                </a:rPr>
                <a:t>四、平台功能介绍</a:t>
              </a:r>
              <a:endParaRPr lang="zh-CN" altLang="zh-CN" b="1" dirty="0">
                <a:latin typeface="Calibri" pitchFamily="34" charset="0"/>
                <a:ea typeface="微软雅黑" pitchFamily="34" charset="-122"/>
              </a:endParaRPr>
            </a:p>
          </p:txBody>
        </p:sp>
      </p:grpSp>
      <p:grpSp>
        <p:nvGrpSpPr>
          <p:cNvPr id="29699" name="组合 11"/>
          <p:cNvGrpSpPr>
            <a:grpSpLocks/>
          </p:cNvGrpSpPr>
          <p:nvPr/>
        </p:nvGrpSpPr>
        <p:grpSpPr bwMode="auto">
          <a:xfrm>
            <a:off x="2316163" y="3221038"/>
            <a:ext cx="1947862" cy="339725"/>
            <a:chOff x="2326684" y="3221658"/>
            <a:chExt cx="1947602" cy="338554"/>
          </a:xfrm>
        </p:grpSpPr>
        <p:pic>
          <p:nvPicPr>
            <p:cNvPr id="29706" name="Picture 19" descr="sub"/>
            <p:cNvPicPr>
              <a:picLocks noChangeAspect="1" noChangeArrowheads="1"/>
            </p:cNvPicPr>
            <p:nvPr/>
          </p:nvPicPr>
          <p:blipFill>
            <a:blip r:embed="rId2"/>
            <a:srcRect/>
            <a:stretch>
              <a:fillRect/>
            </a:stretch>
          </p:blipFill>
          <p:spPr bwMode="auto">
            <a:xfrm>
              <a:off x="2326684" y="3314663"/>
              <a:ext cx="160338" cy="150812"/>
            </a:xfrm>
            <a:prstGeom prst="rect">
              <a:avLst/>
            </a:prstGeom>
            <a:noFill/>
            <a:ln w="9525">
              <a:noFill/>
              <a:miter lim="800000"/>
              <a:headEnd/>
              <a:tailEnd/>
            </a:ln>
          </p:spPr>
        </p:pic>
        <p:sp>
          <p:nvSpPr>
            <p:cNvPr id="29707" name="TextBox 13"/>
            <p:cNvSpPr txBox="1">
              <a:spLocks noChangeArrowheads="1"/>
            </p:cNvSpPr>
            <p:nvPr/>
          </p:nvSpPr>
          <p:spPr bwMode="auto">
            <a:xfrm>
              <a:off x="2583709" y="3221658"/>
              <a:ext cx="1690577" cy="338554"/>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总体架构</a:t>
              </a:r>
            </a:p>
          </p:txBody>
        </p:sp>
      </p:grpSp>
      <p:grpSp>
        <p:nvGrpSpPr>
          <p:cNvPr id="29700" name="组合 16"/>
          <p:cNvGrpSpPr>
            <a:grpSpLocks/>
          </p:cNvGrpSpPr>
          <p:nvPr/>
        </p:nvGrpSpPr>
        <p:grpSpPr bwMode="auto">
          <a:xfrm>
            <a:off x="2316163" y="3778250"/>
            <a:ext cx="1957387" cy="338138"/>
            <a:chOff x="2316052" y="3926952"/>
            <a:chExt cx="1958234" cy="338554"/>
          </a:xfrm>
        </p:grpSpPr>
        <p:pic>
          <p:nvPicPr>
            <p:cNvPr id="29704" name="Picture 19" descr="sub"/>
            <p:cNvPicPr>
              <a:picLocks noChangeAspect="1" noChangeArrowheads="1"/>
            </p:cNvPicPr>
            <p:nvPr/>
          </p:nvPicPr>
          <p:blipFill>
            <a:blip r:embed="rId2"/>
            <a:srcRect/>
            <a:stretch>
              <a:fillRect/>
            </a:stretch>
          </p:blipFill>
          <p:spPr bwMode="auto">
            <a:xfrm>
              <a:off x="2316052" y="4027045"/>
              <a:ext cx="160338" cy="150812"/>
            </a:xfrm>
            <a:prstGeom prst="rect">
              <a:avLst/>
            </a:prstGeom>
            <a:noFill/>
            <a:ln w="9525">
              <a:noFill/>
              <a:miter lim="800000"/>
              <a:headEnd/>
              <a:tailEnd/>
            </a:ln>
          </p:spPr>
        </p:pic>
        <p:sp>
          <p:nvSpPr>
            <p:cNvPr id="29705" name="TextBox 18"/>
            <p:cNvSpPr txBox="1">
              <a:spLocks noChangeArrowheads="1"/>
            </p:cNvSpPr>
            <p:nvPr/>
          </p:nvSpPr>
          <p:spPr bwMode="auto">
            <a:xfrm>
              <a:off x="2583709" y="3926952"/>
              <a:ext cx="1690577" cy="338554"/>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技术优势</a:t>
              </a:r>
            </a:p>
          </p:txBody>
        </p:sp>
      </p:grpSp>
      <p:grpSp>
        <p:nvGrpSpPr>
          <p:cNvPr id="29701" name="组合 19"/>
          <p:cNvGrpSpPr>
            <a:grpSpLocks/>
          </p:cNvGrpSpPr>
          <p:nvPr/>
        </p:nvGrpSpPr>
        <p:grpSpPr bwMode="auto">
          <a:xfrm>
            <a:off x="2316163" y="4333875"/>
            <a:ext cx="1957387" cy="339725"/>
            <a:chOff x="2319596" y="4334533"/>
            <a:chExt cx="1958234" cy="338554"/>
          </a:xfrm>
        </p:grpSpPr>
        <p:pic>
          <p:nvPicPr>
            <p:cNvPr id="29702" name="Picture 19" descr="sub"/>
            <p:cNvPicPr>
              <a:picLocks noChangeAspect="1" noChangeArrowheads="1"/>
            </p:cNvPicPr>
            <p:nvPr/>
          </p:nvPicPr>
          <p:blipFill>
            <a:blip r:embed="rId2"/>
            <a:srcRect/>
            <a:stretch>
              <a:fillRect/>
            </a:stretch>
          </p:blipFill>
          <p:spPr bwMode="auto">
            <a:xfrm>
              <a:off x="2319596" y="4434626"/>
              <a:ext cx="160338" cy="150812"/>
            </a:xfrm>
            <a:prstGeom prst="rect">
              <a:avLst/>
            </a:prstGeom>
            <a:noFill/>
            <a:ln w="9525">
              <a:noFill/>
              <a:miter lim="800000"/>
              <a:headEnd/>
              <a:tailEnd/>
            </a:ln>
          </p:spPr>
        </p:pic>
        <p:sp>
          <p:nvSpPr>
            <p:cNvPr id="29703" name="TextBox 21"/>
            <p:cNvSpPr txBox="1">
              <a:spLocks noChangeArrowheads="1"/>
            </p:cNvSpPr>
            <p:nvPr/>
          </p:nvSpPr>
          <p:spPr bwMode="auto">
            <a:xfrm>
              <a:off x="2587253" y="4334533"/>
              <a:ext cx="1690577" cy="338554"/>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详细介绍</a:t>
              </a:r>
            </a:p>
          </p:txBody>
        </p:sp>
      </p:gr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总体架构</a:t>
            </a:r>
          </a:p>
        </p:txBody>
      </p:sp>
      <p:sp>
        <p:nvSpPr>
          <p:cNvPr id="3" name="Line 2"/>
          <p:cNvSpPr>
            <a:spLocks noChangeShapeType="1"/>
          </p:cNvSpPr>
          <p:nvPr/>
        </p:nvSpPr>
        <p:spPr bwMode="auto">
          <a:xfrm flipH="1">
            <a:off x="1738313" y="2887663"/>
            <a:ext cx="323850" cy="0"/>
          </a:xfrm>
          <a:prstGeom prst="line">
            <a:avLst/>
          </a:prstGeom>
          <a:noFill/>
          <a:ln w="19050">
            <a:solidFill>
              <a:schemeClr val="folHlink"/>
            </a:solidFill>
            <a:prstDash val="sysDot"/>
            <a:round/>
            <a:headEnd type="none" w="sm" len="sm"/>
            <a:tailEnd type="none" w="sm" len="sm"/>
          </a:ln>
          <a:effectLst>
            <a:outerShdw dist="17961" dir="2700000" algn="ctr" rotWithShape="0">
              <a:srgbClr val="2A3210">
                <a:alpha val="50000"/>
              </a:srgbClr>
            </a:outerShdw>
          </a:effectLst>
        </p:spPr>
        <p:txBody>
          <a:bodyPr/>
          <a:lstStyle/>
          <a:p>
            <a:pPr fontAlgn="auto">
              <a:spcBef>
                <a:spcPts val="0"/>
              </a:spcBef>
              <a:spcAft>
                <a:spcPts val="0"/>
              </a:spcAft>
              <a:defRPr/>
            </a:pPr>
            <a:endParaRPr lang="zh-CN" altLang="en-US">
              <a:latin typeface="+mn-lt"/>
              <a:ea typeface="+mn-ea"/>
            </a:endParaRPr>
          </a:p>
        </p:txBody>
      </p:sp>
      <p:sp>
        <p:nvSpPr>
          <p:cNvPr id="4" name="Line 3"/>
          <p:cNvSpPr>
            <a:spLocks noChangeShapeType="1"/>
          </p:cNvSpPr>
          <p:nvPr/>
        </p:nvSpPr>
        <p:spPr bwMode="auto">
          <a:xfrm flipH="1" flipV="1">
            <a:off x="2105025" y="1509713"/>
            <a:ext cx="1430338" cy="11112"/>
          </a:xfrm>
          <a:prstGeom prst="line">
            <a:avLst/>
          </a:prstGeom>
          <a:noFill/>
          <a:ln w="19050">
            <a:solidFill>
              <a:schemeClr val="folHlink"/>
            </a:solidFill>
            <a:prstDash val="sysDot"/>
            <a:round/>
            <a:headEnd type="none" w="sm" len="sm"/>
            <a:tailEnd type="none" w="sm" len="sm"/>
          </a:ln>
          <a:effectLst>
            <a:outerShdw dist="17961" dir="2700000" algn="ctr" rotWithShape="0">
              <a:srgbClr val="2A3210">
                <a:alpha val="50000"/>
              </a:srgbClr>
            </a:outerShdw>
          </a:effectLst>
        </p:spPr>
        <p:txBody>
          <a:bodyPr/>
          <a:lstStyle/>
          <a:p>
            <a:pPr>
              <a:defRPr/>
            </a:pPr>
            <a:endParaRPr lang="zh-CN" altLang="en-US">
              <a:ea typeface="宋体" pitchFamily="2" charset="-122"/>
            </a:endParaRPr>
          </a:p>
        </p:txBody>
      </p:sp>
      <p:sp>
        <p:nvSpPr>
          <p:cNvPr id="5" name="Freeform 4"/>
          <p:cNvSpPr>
            <a:spLocks/>
          </p:cNvSpPr>
          <p:nvPr/>
        </p:nvSpPr>
        <p:spPr bwMode="auto">
          <a:xfrm>
            <a:off x="2062163" y="992188"/>
            <a:ext cx="1500187" cy="3951287"/>
          </a:xfrm>
          <a:custGeom>
            <a:avLst/>
            <a:gdLst/>
            <a:ahLst/>
            <a:cxnLst>
              <a:cxn ang="0">
                <a:pos x="324" y="0"/>
              </a:cxn>
              <a:cxn ang="0">
                <a:pos x="0" y="0"/>
              </a:cxn>
              <a:cxn ang="0">
                <a:pos x="0" y="1780"/>
              </a:cxn>
              <a:cxn ang="0">
                <a:pos x="314" y="1780"/>
              </a:cxn>
            </a:cxnLst>
            <a:rect l="0" t="0" r="r" b="b"/>
            <a:pathLst>
              <a:path w="325" h="1781">
                <a:moveTo>
                  <a:pt x="324" y="0"/>
                </a:moveTo>
                <a:lnTo>
                  <a:pt x="0" y="0"/>
                </a:lnTo>
                <a:lnTo>
                  <a:pt x="0" y="1780"/>
                </a:lnTo>
                <a:lnTo>
                  <a:pt x="314" y="1780"/>
                </a:lnTo>
              </a:path>
            </a:pathLst>
          </a:custGeom>
          <a:noFill/>
          <a:ln w="19050" cap="flat" cmpd="sng">
            <a:solidFill>
              <a:schemeClr val="folHlink"/>
            </a:solidFill>
            <a:prstDash val="sysDot"/>
            <a:round/>
            <a:headEnd type="none" w="sm" len="sm"/>
            <a:tailEnd type="none" w="sm" len="sm"/>
          </a:ln>
          <a:effectLst>
            <a:outerShdw dist="17961" dir="2700000" algn="ctr" rotWithShape="0">
              <a:srgbClr val="2A3210">
                <a:alpha val="50000"/>
              </a:srgbClr>
            </a:outerShdw>
          </a:effectLst>
        </p:spPr>
        <p:txBody>
          <a:bodyPr/>
          <a:lstStyle/>
          <a:p>
            <a:pPr>
              <a:defRPr/>
            </a:pPr>
            <a:endParaRPr lang="zh-CN" altLang="en-US">
              <a:latin typeface="Arial" pitchFamily="34" charset="0"/>
              <a:ea typeface="宋体" pitchFamily="2" charset="-122"/>
            </a:endParaRPr>
          </a:p>
        </p:txBody>
      </p:sp>
      <p:grpSp>
        <p:nvGrpSpPr>
          <p:cNvPr id="17414" name="组合 50"/>
          <p:cNvGrpSpPr>
            <a:grpSpLocks/>
          </p:cNvGrpSpPr>
          <p:nvPr/>
        </p:nvGrpSpPr>
        <p:grpSpPr bwMode="auto">
          <a:xfrm>
            <a:off x="3521075" y="681038"/>
            <a:ext cx="1887538" cy="474662"/>
            <a:chOff x="3521075" y="681038"/>
            <a:chExt cx="1887538" cy="474662"/>
          </a:xfrm>
        </p:grpSpPr>
        <p:sp>
          <p:nvSpPr>
            <p:cNvPr id="21" name="AutoShape 25"/>
            <p:cNvSpPr>
              <a:spLocks noChangeArrowheads="1"/>
            </p:cNvSpPr>
            <p:nvPr/>
          </p:nvSpPr>
          <p:spPr bwMode="auto">
            <a:xfrm>
              <a:off x="3521075" y="681038"/>
              <a:ext cx="1887538" cy="474662"/>
            </a:xfrm>
            <a:prstGeom prst="roundRect">
              <a:avLst>
                <a:gd name="adj" fmla="val 9028"/>
              </a:avLst>
            </a:prstGeom>
            <a:gradFill rotWithShape="0">
              <a:gsLst>
                <a:gs pos="0">
                  <a:schemeClr val="hlink">
                    <a:alpha val="81000"/>
                  </a:schemeClr>
                </a:gs>
                <a:gs pos="100000">
                  <a:schemeClr val="hlink">
                    <a:gamma/>
                    <a:shade val="46275"/>
                    <a:invGamma/>
                  </a:schemeClr>
                </a:gs>
              </a:gsLst>
              <a:lin ang="5400000" scaled="1"/>
            </a:gradFill>
            <a:ln w="9525" algn="ctr">
              <a:noFill/>
              <a:round/>
              <a:headEnd/>
              <a:tailEnd/>
            </a:ln>
            <a:effectLst/>
          </p:spPr>
          <p:txBody>
            <a:bodyPr wrap="none" anchor="ctr"/>
            <a:lstStyle/>
            <a:p>
              <a:pPr>
                <a:lnSpc>
                  <a:spcPct val="140000"/>
                </a:lnSpc>
                <a:buClr>
                  <a:schemeClr val="bg1"/>
                </a:buClr>
                <a:buFont typeface="幼圆" pitchFamily="49" charset="-122"/>
                <a:buNone/>
                <a:defRPr/>
              </a:pPr>
              <a:endParaRPr lang="zh-CN" altLang="zh-CN" sz="8800" b="1">
                <a:solidFill>
                  <a:srgbClr val="FFFF00"/>
                </a:solidFill>
                <a:latin typeface="Segoe"/>
                <a:ea typeface="宋体" pitchFamily="2" charset="-122"/>
              </a:endParaRPr>
            </a:p>
          </p:txBody>
        </p:sp>
        <p:sp>
          <p:nvSpPr>
            <p:cNvPr id="30779" name="AutoShape 26"/>
            <p:cNvSpPr>
              <a:spLocks noChangeArrowheads="1"/>
            </p:cNvSpPr>
            <p:nvPr/>
          </p:nvSpPr>
          <p:spPr bwMode="auto">
            <a:xfrm>
              <a:off x="3565525" y="693738"/>
              <a:ext cx="1825625" cy="358775"/>
            </a:xfrm>
            <a:prstGeom prst="roundRect">
              <a:avLst>
                <a:gd name="adj" fmla="val 13880"/>
              </a:avLst>
            </a:prstGeom>
            <a:gradFill rotWithShape="0">
              <a:gsLst>
                <a:gs pos="0">
                  <a:schemeClr val="bg1">
                    <a:alpha val="67000"/>
                  </a:schemeClr>
                </a:gs>
                <a:gs pos="100000">
                  <a:schemeClr val="tx2">
                    <a:alpha val="0"/>
                  </a:schemeClr>
                </a:gs>
              </a:gsLst>
              <a:lin ang="5400000" scaled="1"/>
            </a:gradFill>
            <a:ln w="9525">
              <a:noFill/>
              <a:round/>
              <a:headEnd/>
              <a:tailEnd/>
            </a:ln>
          </p:spPr>
          <p:txBody>
            <a:bodyPr wrap="none" anchor="ctr"/>
            <a:lstStyle/>
            <a:p>
              <a:pPr>
                <a:lnSpc>
                  <a:spcPct val="140000"/>
                </a:lnSpc>
                <a:buClr>
                  <a:schemeClr val="bg1"/>
                </a:buClr>
                <a:buFont typeface="幼圆" charset="-122"/>
                <a:buNone/>
              </a:pPr>
              <a:endParaRPr lang="zh-CN" altLang="zh-CN" sz="8800" b="1">
                <a:solidFill>
                  <a:srgbClr val="FFFF00"/>
                </a:solidFill>
                <a:latin typeface="Segoe"/>
              </a:endParaRPr>
            </a:p>
          </p:txBody>
        </p:sp>
        <p:pic>
          <p:nvPicPr>
            <p:cNvPr id="30780" name="Picture 27" descr="sub"/>
            <p:cNvPicPr>
              <a:picLocks noChangeAspect="1" noChangeArrowheads="1"/>
            </p:cNvPicPr>
            <p:nvPr/>
          </p:nvPicPr>
          <p:blipFill>
            <a:blip r:embed="rId2"/>
            <a:srcRect/>
            <a:stretch>
              <a:fillRect/>
            </a:stretch>
          </p:blipFill>
          <p:spPr bwMode="auto">
            <a:xfrm>
              <a:off x="3667125" y="896938"/>
              <a:ext cx="134938" cy="127000"/>
            </a:xfrm>
            <a:prstGeom prst="rect">
              <a:avLst/>
            </a:prstGeom>
            <a:noFill/>
            <a:ln w="9525">
              <a:noFill/>
              <a:miter lim="800000"/>
              <a:headEnd/>
              <a:tailEnd/>
            </a:ln>
          </p:spPr>
        </p:pic>
        <p:sp>
          <p:nvSpPr>
            <p:cNvPr id="30781" name="Rectangle 28"/>
            <p:cNvSpPr>
              <a:spLocks noChangeArrowheads="1"/>
            </p:cNvSpPr>
            <p:nvPr/>
          </p:nvSpPr>
          <p:spPr bwMode="auto">
            <a:xfrm>
              <a:off x="3930650" y="782638"/>
              <a:ext cx="457200" cy="274637"/>
            </a:xfrm>
            <a:prstGeom prst="rect">
              <a:avLst/>
            </a:prstGeom>
            <a:noFill/>
            <a:ln w="9525">
              <a:noFill/>
              <a:miter lim="800000"/>
              <a:headEnd/>
              <a:tailEnd/>
            </a:ln>
          </p:spPr>
          <p:txBody>
            <a:bodyPr wrap="none" lIns="0" tIns="0" rIns="0" bIns="0">
              <a:spAutoFit/>
            </a:bodyPr>
            <a:lstStyle/>
            <a:p>
              <a:r>
                <a:rPr lang="zh-CN" altLang="en-US">
                  <a:solidFill>
                    <a:schemeClr val="bg1"/>
                  </a:solidFill>
                  <a:ea typeface="微软雅黑" pitchFamily="34" charset="-122"/>
                </a:rPr>
                <a:t>校园</a:t>
              </a:r>
            </a:p>
          </p:txBody>
        </p:sp>
      </p:grpSp>
      <p:sp>
        <p:nvSpPr>
          <p:cNvPr id="31" name="Oval 35"/>
          <p:cNvSpPr>
            <a:spLocks noChangeArrowheads="1"/>
          </p:cNvSpPr>
          <p:nvPr/>
        </p:nvSpPr>
        <p:spPr bwMode="auto">
          <a:xfrm>
            <a:off x="127000" y="2365375"/>
            <a:ext cx="1763713" cy="1008063"/>
          </a:xfrm>
          <a:prstGeom prst="ellipse">
            <a:avLst/>
          </a:prstGeom>
          <a:gradFill rotWithShape="1">
            <a:gsLst>
              <a:gs pos="0">
                <a:schemeClr val="tx2"/>
              </a:gs>
              <a:gs pos="100000">
                <a:schemeClr val="tx2">
                  <a:gamma/>
                  <a:shade val="46275"/>
                  <a:invGamma/>
                </a:schemeClr>
              </a:gs>
            </a:gsLst>
            <a:path path="shape">
              <a:fillToRect l="50000" t="50000" r="50000" b="50000"/>
            </a:path>
          </a:gradFill>
          <a:ln w="9525">
            <a:round/>
            <a:headEnd/>
            <a:tailEnd/>
          </a:ln>
          <a:effectLst/>
          <a:scene3d>
            <a:camera prst="legacyObliqueBottomLeft"/>
            <a:lightRig rig="legacyFlat3" dir="b"/>
          </a:scene3d>
          <a:sp3d extrusionH="49200" prstMaterial="legacyMatte">
            <a:bevelT w="13500" h="13500" prst="angle"/>
            <a:bevelB w="13500" h="13500" prst="angle"/>
            <a:extrusionClr>
              <a:schemeClr val="tx2"/>
            </a:extrusionClr>
          </a:sp3d>
        </p:spPr>
        <p:txBody>
          <a:bodyPr wrap="none" anchor="ctr">
            <a:flatTx/>
          </a:bodyPr>
          <a:lstStyle/>
          <a:p>
            <a:pPr algn="ctr">
              <a:defRPr/>
            </a:pPr>
            <a:endParaRPr lang="zh-CN" altLang="zh-CN">
              <a:solidFill>
                <a:srgbClr val="FFFFFF"/>
              </a:solidFill>
              <a:latin typeface="MS PGothic" pitchFamily="34" charset="-128"/>
              <a:ea typeface="MS PGothic" pitchFamily="34" charset="-128"/>
            </a:endParaRPr>
          </a:p>
        </p:txBody>
      </p:sp>
      <p:sp>
        <p:nvSpPr>
          <p:cNvPr id="30727" name="Rectangle 36"/>
          <p:cNvSpPr>
            <a:spLocks noChangeArrowheads="1"/>
          </p:cNvSpPr>
          <p:nvPr/>
        </p:nvSpPr>
        <p:spPr bwMode="auto">
          <a:xfrm>
            <a:off x="282575" y="2746375"/>
            <a:ext cx="1154113" cy="276225"/>
          </a:xfrm>
          <a:prstGeom prst="rect">
            <a:avLst/>
          </a:prstGeom>
          <a:noFill/>
          <a:ln w="9525">
            <a:noFill/>
            <a:miter lim="800000"/>
            <a:headEnd/>
            <a:tailEnd/>
          </a:ln>
        </p:spPr>
        <p:txBody>
          <a:bodyPr wrap="none" lIns="0" tIns="0" rIns="0" bIns="0">
            <a:spAutoFit/>
          </a:bodyPr>
          <a:lstStyle/>
          <a:p>
            <a:r>
              <a:rPr lang="zh-CN" altLang="en-US">
                <a:solidFill>
                  <a:schemeClr val="bg1"/>
                </a:solidFill>
                <a:ea typeface="微软雅黑" pitchFamily="34" charset="-122"/>
              </a:rPr>
              <a:t>“校园通”</a:t>
            </a:r>
          </a:p>
        </p:txBody>
      </p:sp>
      <p:sp>
        <p:nvSpPr>
          <p:cNvPr id="39" name="Freeform 51"/>
          <p:cNvSpPr>
            <a:spLocks/>
          </p:cNvSpPr>
          <p:nvPr/>
        </p:nvSpPr>
        <p:spPr bwMode="gray">
          <a:xfrm>
            <a:off x="201613" y="2386013"/>
            <a:ext cx="1616075" cy="500062"/>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chemeClr val="bg1">
                  <a:gamma/>
                  <a:tint val="72941"/>
                  <a:invGamma/>
                  <a:alpha val="0"/>
                </a:schemeClr>
              </a:gs>
            </a:gsLst>
            <a:lin ang="5400000" scaled="1"/>
          </a:gradFill>
          <a:ln w="0">
            <a:noFill/>
            <a:round/>
            <a:headEnd/>
            <a:tailEnd/>
          </a:ln>
        </p:spPr>
        <p:txBody>
          <a:bodyPr/>
          <a:lstStyle/>
          <a:p>
            <a:pPr>
              <a:defRPr/>
            </a:pPr>
            <a:endParaRPr lang="zh-CN" altLang="en-US" sz="1600">
              <a:latin typeface="微软雅黑" pitchFamily="34" charset="-122"/>
              <a:ea typeface="微软雅黑" pitchFamily="34" charset="-122"/>
            </a:endParaRPr>
          </a:p>
        </p:txBody>
      </p:sp>
      <p:grpSp>
        <p:nvGrpSpPr>
          <p:cNvPr id="17418" name="Group 96"/>
          <p:cNvGrpSpPr>
            <a:grpSpLocks/>
          </p:cNvGrpSpPr>
          <p:nvPr/>
        </p:nvGrpSpPr>
        <p:grpSpPr bwMode="auto">
          <a:xfrm>
            <a:off x="6167438" y="803275"/>
            <a:ext cx="2135187" cy="3859213"/>
            <a:chOff x="4026" y="499"/>
            <a:chExt cx="1345" cy="2431"/>
          </a:xfrm>
        </p:grpSpPr>
        <p:grpSp>
          <p:nvGrpSpPr>
            <p:cNvPr id="30770" name="组合 4"/>
            <p:cNvGrpSpPr>
              <a:grpSpLocks/>
            </p:cNvGrpSpPr>
            <p:nvPr/>
          </p:nvGrpSpPr>
          <p:grpSpPr bwMode="auto">
            <a:xfrm>
              <a:off x="4026" y="499"/>
              <a:ext cx="1345" cy="2431"/>
              <a:chOff x="500034" y="2237737"/>
              <a:chExt cx="8143932" cy="3141871"/>
            </a:xfrm>
          </p:grpSpPr>
          <p:sp>
            <p:nvSpPr>
              <p:cNvPr id="7" name="AutoShape 3"/>
              <p:cNvSpPr>
                <a:spLocks noChangeArrowheads="1"/>
              </p:cNvSpPr>
              <p:nvPr/>
            </p:nvSpPr>
            <p:spPr bwMode="auto">
              <a:xfrm>
                <a:off x="500034" y="2237737"/>
                <a:ext cx="8143932" cy="3141871"/>
              </a:xfrm>
              <a:prstGeom prst="roundRect">
                <a:avLst>
                  <a:gd name="adj" fmla="val 2451"/>
                </a:avLst>
              </a:prstGeom>
              <a:solidFill>
                <a:srgbClr val="067AE4"/>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solidFill>
                    <a:srgbClr val="C00000"/>
                  </a:solidFill>
                  <a:latin typeface="Calibri" pitchFamily="34" charset="0"/>
                  <a:ea typeface="微软雅黑" pitchFamily="34" charset="-122"/>
                </a:endParaRPr>
              </a:p>
            </p:txBody>
          </p:sp>
          <p:sp>
            <p:nvSpPr>
              <p:cNvPr id="8" name="AutoShape 3"/>
              <p:cNvSpPr>
                <a:spLocks noChangeArrowheads="1"/>
              </p:cNvSpPr>
              <p:nvPr/>
            </p:nvSpPr>
            <p:spPr bwMode="gray">
              <a:xfrm>
                <a:off x="503210" y="2304303"/>
                <a:ext cx="8137584" cy="2997631"/>
              </a:xfrm>
              <a:prstGeom prst="roundRect">
                <a:avLst>
                  <a:gd name="adj" fmla="val 2731"/>
                </a:avLst>
              </a:prstGeom>
              <a:solidFill>
                <a:schemeClr val="bg1"/>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latin typeface="Calibri" pitchFamily="34" charset="0"/>
                  <a:ea typeface="微软雅黑" pitchFamily="34" charset="-122"/>
                </a:endParaRPr>
              </a:p>
            </p:txBody>
          </p:sp>
        </p:grpSp>
        <p:sp>
          <p:nvSpPr>
            <p:cNvPr id="30771" name="Text Box 11"/>
            <p:cNvSpPr txBox="1">
              <a:spLocks noChangeArrowheads="1"/>
            </p:cNvSpPr>
            <p:nvPr/>
          </p:nvSpPr>
          <p:spPr bwMode="auto">
            <a:xfrm>
              <a:off x="4095" y="688"/>
              <a:ext cx="1225" cy="1538"/>
            </a:xfrm>
            <a:prstGeom prst="rect">
              <a:avLst/>
            </a:prstGeom>
            <a:noFill/>
            <a:ln w="9525">
              <a:noFill/>
              <a:miter lim="800000"/>
              <a:headEnd/>
              <a:tailEnd/>
            </a:ln>
          </p:spPr>
          <p:txBody>
            <a:bodyPr>
              <a:spAutoFit/>
            </a:bodyPr>
            <a:lstStyle/>
            <a:p>
              <a:pPr>
                <a:lnSpc>
                  <a:spcPct val="120000"/>
                </a:lnSpc>
                <a:spcBef>
                  <a:spcPct val="50000"/>
                </a:spcBef>
              </a:pPr>
              <a:r>
                <a:rPr lang="zh-CN" altLang="en-US" sz="1600">
                  <a:latin typeface="微软雅黑" pitchFamily="34" charset="-122"/>
                  <a:ea typeface="微软雅黑" pitchFamily="34" charset="-122"/>
                </a:rPr>
                <a:t>八大模块采用不同的设计方案，辅以不同的色调感觉，其设计理念以实用、美观、内容聚焦为主，内容涵盖大学生生活学习的各个方面。 </a:t>
              </a:r>
            </a:p>
          </p:txBody>
        </p:sp>
      </p:grpSp>
      <p:sp>
        <p:nvSpPr>
          <p:cNvPr id="14" name="Line 3"/>
          <p:cNvSpPr>
            <a:spLocks noChangeShapeType="1"/>
          </p:cNvSpPr>
          <p:nvPr/>
        </p:nvSpPr>
        <p:spPr bwMode="auto">
          <a:xfrm flipH="1" flipV="1">
            <a:off x="2065338" y="2044700"/>
            <a:ext cx="1430337" cy="11113"/>
          </a:xfrm>
          <a:prstGeom prst="line">
            <a:avLst/>
          </a:prstGeom>
          <a:noFill/>
          <a:ln w="19050">
            <a:solidFill>
              <a:schemeClr val="folHlink"/>
            </a:solidFill>
            <a:prstDash val="sysDot"/>
            <a:round/>
            <a:headEnd type="none" w="sm" len="sm"/>
            <a:tailEnd type="none" w="sm" len="sm"/>
          </a:ln>
          <a:effectLst>
            <a:outerShdw dist="17961" dir="2700000" algn="ctr" rotWithShape="0">
              <a:srgbClr val="2A3210">
                <a:alpha val="50000"/>
              </a:srgbClr>
            </a:outerShdw>
          </a:effectLst>
        </p:spPr>
        <p:txBody>
          <a:bodyPr/>
          <a:lstStyle/>
          <a:p>
            <a:pPr>
              <a:defRPr/>
            </a:pPr>
            <a:endParaRPr lang="zh-CN" altLang="en-US">
              <a:ea typeface="宋体" pitchFamily="2" charset="-122"/>
            </a:endParaRPr>
          </a:p>
        </p:txBody>
      </p:sp>
      <p:sp>
        <p:nvSpPr>
          <p:cNvPr id="15" name="Line 3"/>
          <p:cNvSpPr>
            <a:spLocks noChangeShapeType="1"/>
          </p:cNvSpPr>
          <p:nvPr/>
        </p:nvSpPr>
        <p:spPr bwMode="auto">
          <a:xfrm flipH="1" flipV="1">
            <a:off x="2062163" y="2616200"/>
            <a:ext cx="1430337" cy="11113"/>
          </a:xfrm>
          <a:prstGeom prst="line">
            <a:avLst/>
          </a:prstGeom>
          <a:noFill/>
          <a:ln w="19050">
            <a:solidFill>
              <a:schemeClr val="folHlink"/>
            </a:solidFill>
            <a:prstDash val="sysDot"/>
            <a:round/>
            <a:headEnd type="none" w="sm" len="sm"/>
            <a:tailEnd type="none" w="sm" len="sm"/>
          </a:ln>
          <a:effectLst>
            <a:outerShdw dist="17961" dir="2700000" algn="ctr" rotWithShape="0">
              <a:srgbClr val="2A3210">
                <a:alpha val="50000"/>
              </a:srgbClr>
            </a:outerShdw>
          </a:effectLst>
        </p:spPr>
        <p:txBody>
          <a:bodyPr/>
          <a:lstStyle/>
          <a:p>
            <a:pPr>
              <a:defRPr/>
            </a:pPr>
            <a:endParaRPr lang="zh-CN" altLang="en-US">
              <a:ea typeface="宋体" pitchFamily="2" charset="-122"/>
            </a:endParaRPr>
          </a:p>
        </p:txBody>
      </p:sp>
      <p:sp>
        <p:nvSpPr>
          <p:cNvPr id="16" name="Line 3"/>
          <p:cNvSpPr>
            <a:spLocks noChangeShapeType="1"/>
          </p:cNvSpPr>
          <p:nvPr/>
        </p:nvSpPr>
        <p:spPr bwMode="auto">
          <a:xfrm flipH="1" flipV="1">
            <a:off x="2063750" y="3222625"/>
            <a:ext cx="1430338" cy="11113"/>
          </a:xfrm>
          <a:prstGeom prst="line">
            <a:avLst/>
          </a:prstGeom>
          <a:noFill/>
          <a:ln w="19050">
            <a:solidFill>
              <a:schemeClr val="folHlink"/>
            </a:solidFill>
            <a:prstDash val="sysDot"/>
            <a:round/>
            <a:headEnd type="none" w="sm" len="sm"/>
            <a:tailEnd type="none" w="sm" len="sm"/>
          </a:ln>
          <a:effectLst>
            <a:outerShdw dist="17961" dir="2700000" algn="ctr" rotWithShape="0">
              <a:srgbClr val="2A3210">
                <a:alpha val="50000"/>
              </a:srgbClr>
            </a:outerShdw>
          </a:effectLst>
        </p:spPr>
        <p:txBody>
          <a:bodyPr/>
          <a:lstStyle/>
          <a:p>
            <a:pPr>
              <a:defRPr/>
            </a:pPr>
            <a:endParaRPr lang="zh-CN" altLang="en-US">
              <a:ea typeface="宋体" pitchFamily="2" charset="-122"/>
            </a:endParaRPr>
          </a:p>
        </p:txBody>
      </p:sp>
      <p:sp>
        <p:nvSpPr>
          <p:cNvPr id="17" name="Line 3"/>
          <p:cNvSpPr>
            <a:spLocks noChangeShapeType="1"/>
          </p:cNvSpPr>
          <p:nvPr/>
        </p:nvSpPr>
        <p:spPr bwMode="auto">
          <a:xfrm flipH="1" flipV="1">
            <a:off x="2062163" y="3765550"/>
            <a:ext cx="1430337" cy="11113"/>
          </a:xfrm>
          <a:prstGeom prst="line">
            <a:avLst/>
          </a:prstGeom>
          <a:noFill/>
          <a:ln w="19050">
            <a:solidFill>
              <a:schemeClr val="folHlink"/>
            </a:solidFill>
            <a:prstDash val="sysDot"/>
            <a:round/>
            <a:headEnd type="none" w="sm" len="sm"/>
            <a:tailEnd type="none" w="sm" len="sm"/>
          </a:ln>
          <a:effectLst>
            <a:outerShdw dist="17961" dir="2700000" algn="ctr" rotWithShape="0">
              <a:srgbClr val="2A3210">
                <a:alpha val="50000"/>
              </a:srgbClr>
            </a:outerShdw>
          </a:effectLst>
        </p:spPr>
        <p:txBody>
          <a:bodyPr/>
          <a:lstStyle/>
          <a:p>
            <a:pPr>
              <a:defRPr/>
            </a:pPr>
            <a:endParaRPr lang="zh-CN" altLang="en-US">
              <a:ea typeface="宋体" pitchFamily="2" charset="-122"/>
            </a:endParaRPr>
          </a:p>
        </p:txBody>
      </p:sp>
      <p:sp>
        <p:nvSpPr>
          <p:cNvPr id="18" name="Line 3"/>
          <p:cNvSpPr>
            <a:spLocks noChangeShapeType="1"/>
          </p:cNvSpPr>
          <p:nvPr/>
        </p:nvSpPr>
        <p:spPr bwMode="auto">
          <a:xfrm flipH="1" flipV="1">
            <a:off x="2095500" y="4318000"/>
            <a:ext cx="1430338" cy="11113"/>
          </a:xfrm>
          <a:prstGeom prst="line">
            <a:avLst/>
          </a:prstGeom>
          <a:noFill/>
          <a:ln w="19050">
            <a:solidFill>
              <a:schemeClr val="folHlink"/>
            </a:solidFill>
            <a:prstDash val="sysDot"/>
            <a:round/>
            <a:headEnd type="none" w="sm" len="sm"/>
            <a:tailEnd type="none" w="sm" len="sm"/>
          </a:ln>
          <a:effectLst>
            <a:outerShdw dist="17961" dir="2700000" algn="ctr" rotWithShape="0">
              <a:srgbClr val="2A3210">
                <a:alpha val="50000"/>
              </a:srgbClr>
            </a:outerShdw>
          </a:effectLst>
        </p:spPr>
        <p:txBody>
          <a:bodyPr/>
          <a:lstStyle/>
          <a:p>
            <a:pPr>
              <a:defRPr/>
            </a:pPr>
            <a:endParaRPr lang="zh-CN" altLang="en-US">
              <a:ea typeface="宋体" pitchFamily="2" charset="-122"/>
            </a:endParaRPr>
          </a:p>
        </p:txBody>
      </p:sp>
      <p:grpSp>
        <p:nvGrpSpPr>
          <p:cNvPr id="17424" name="组合 51"/>
          <p:cNvGrpSpPr>
            <a:grpSpLocks/>
          </p:cNvGrpSpPr>
          <p:nvPr/>
        </p:nvGrpSpPr>
        <p:grpSpPr bwMode="auto">
          <a:xfrm>
            <a:off x="3521075" y="1260475"/>
            <a:ext cx="1887538" cy="474663"/>
            <a:chOff x="3521075" y="681038"/>
            <a:chExt cx="1887538" cy="474662"/>
          </a:xfrm>
        </p:grpSpPr>
        <p:sp>
          <p:nvSpPr>
            <p:cNvPr id="53" name="AutoShape 25"/>
            <p:cNvSpPr>
              <a:spLocks noChangeArrowheads="1"/>
            </p:cNvSpPr>
            <p:nvPr/>
          </p:nvSpPr>
          <p:spPr bwMode="auto">
            <a:xfrm>
              <a:off x="3521075" y="681038"/>
              <a:ext cx="1887538" cy="474662"/>
            </a:xfrm>
            <a:prstGeom prst="roundRect">
              <a:avLst>
                <a:gd name="adj" fmla="val 9028"/>
              </a:avLst>
            </a:prstGeom>
            <a:gradFill rotWithShape="0">
              <a:gsLst>
                <a:gs pos="0">
                  <a:schemeClr val="hlink">
                    <a:alpha val="81000"/>
                  </a:schemeClr>
                </a:gs>
                <a:gs pos="100000">
                  <a:schemeClr val="hlink">
                    <a:gamma/>
                    <a:shade val="46275"/>
                    <a:invGamma/>
                  </a:schemeClr>
                </a:gs>
              </a:gsLst>
              <a:lin ang="5400000" scaled="1"/>
            </a:gradFill>
            <a:ln w="9525" algn="ctr">
              <a:noFill/>
              <a:round/>
              <a:headEnd/>
              <a:tailEnd/>
            </a:ln>
            <a:effectLst/>
          </p:spPr>
          <p:txBody>
            <a:bodyPr wrap="none" anchor="ctr"/>
            <a:lstStyle/>
            <a:p>
              <a:pPr>
                <a:lnSpc>
                  <a:spcPct val="140000"/>
                </a:lnSpc>
                <a:buClr>
                  <a:schemeClr val="bg1"/>
                </a:buClr>
                <a:buFont typeface="幼圆" pitchFamily="49" charset="-122"/>
                <a:buNone/>
                <a:defRPr/>
              </a:pPr>
              <a:endParaRPr lang="zh-CN" altLang="zh-CN" sz="8800" b="1">
                <a:solidFill>
                  <a:srgbClr val="FFFF00"/>
                </a:solidFill>
                <a:latin typeface="Segoe"/>
                <a:ea typeface="宋体" pitchFamily="2" charset="-122"/>
              </a:endParaRPr>
            </a:p>
          </p:txBody>
        </p:sp>
        <p:sp>
          <p:nvSpPr>
            <p:cNvPr id="30767" name="AutoShape 26"/>
            <p:cNvSpPr>
              <a:spLocks noChangeArrowheads="1"/>
            </p:cNvSpPr>
            <p:nvPr/>
          </p:nvSpPr>
          <p:spPr bwMode="auto">
            <a:xfrm>
              <a:off x="3565525" y="693738"/>
              <a:ext cx="1825625" cy="358775"/>
            </a:xfrm>
            <a:prstGeom prst="roundRect">
              <a:avLst>
                <a:gd name="adj" fmla="val 13880"/>
              </a:avLst>
            </a:prstGeom>
            <a:gradFill rotWithShape="0">
              <a:gsLst>
                <a:gs pos="0">
                  <a:schemeClr val="bg1">
                    <a:alpha val="67000"/>
                  </a:schemeClr>
                </a:gs>
                <a:gs pos="100000">
                  <a:schemeClr val="tx2">
                    <a:alpha val="0"/>
                  </a:schemeClr>
                </a:gs>
              </a:gsLst>
              <a:lin ang="5400000" scaled="1"/>
            </a:gradFill>
            <a:ln w="9525">
              <a:noFill/>
              <a:round/>
              <a:headEnd/>
              <a:tailEnd/>
            </a:ln>
          </p:spPr>
          <p:txBody>
            <a:bodyPr wrap="none" anchor="ctr"/>
            <a:lstStyle/>
            <a:p>
              <a:pPr>
                <a:lnSpc>
                  <a:spcPct val="140000"/>
                </a:lnSpc>
                <a:buClr>
                  <a:schemeClr val="bg1"/>
                </a:buClr>
                <a:buFont typeface="幼圆" charset="-122"/>
                <a:buNone/>
              </a:pPr>
              <a:endParaRPr lang="zh-CN" altLang="zh-CN" sz="8800" b="1">
                <a:solidFill>
                  <a:srgbClr val="FFFF00"/>
                </a:solidFill>
                <a:latin typeface="Segoe"/>
              </a:endParaRPr>
            </a:p>
          </p:txBody>
        </p:sp>
        <p:pic>
          <p:nvPicPr>
            <p:cNvPr id="30768" name="Picture 27" descr="sub"/>
            <p:cNvPicPr>
              <a:picLocks noChangeAspect="1" noChangeArrowheads="1"/>
            </p:cNvPicPr>
            <p:nvPr/>
          </p:nvPicPr>
          <p:blipFill>
            <a:blip r:embed="rId2"/>
            <a:srcRect/>
            <a:stretch>
              <a:fillRect/>
            </a:stretch>
          </p:blipFill>
          <p:spPr bwMode="auto">
            <a:xfrm>
              <a:off x="3667125" y="896938"/>
              <a:ext cx="134938" cy="127000"/>
            </a:xfrm>
            <a:prstGeom prst="rect">
              <a:avLst/>
            </a:prstGeom>
            <a:noFill/>
            <a:ln w="9525">
              <a:noFill/>
              <a:miter lim="800000"/>
              <a:headEnd/>
              <a:tailEnd/>
            </a:ln>
          </p:spPr>
        </p:pic>
        <p:sp>
          <p:nvSpPr>
            <p:cNvPr id="30769" name="Rectangle 28"/>
            <p:cNvSpPr>
              <a:spLocks noChangeArrowheads="1"/>
            </p:cNvSpPr>
            <p:nvPr/>
          </p:nvSpPr>
          <p:spPr bwMode="auto">
            <a:xfrm>
              <a:off x="3930650" y="782638"/>
              <a:ext cx="1403350" cy="276999"/>
            </a:xfrm>
            <a:prstGeom prst="rect">
              <a:avLst/>
            </a:prstGeom>
            <a:noFill/>
            <a:ln w="9525">
              <a:noFill/>
              <a:miter lim="800000"/>
              <a:headEnd/>
              <a:tailEnd/>
            </a:ln>
          </p:spPr>
          <p:txBody>
            <a:bodyPr lIns="0" tIns="0" rIns="0" bIns="0">
              <a:spAutoFit/>
            </a:bodyPr>
            <a:lstStyle/>
            <a:p>
              <a:r>
                <a:rPr lang="zh-CN" altLang="en-US">
                  <a:solidFill>
                    <a:schemeClr val="bg1"/>
                  </a:solidFill>
                  <a:ea typeface="微软雅黑" pitchFamily="34" charset="-122"/>
                </a:rPr>
                <a:t>电信营业厅</a:t>
              </a:r>
            </a:p>
          </p:txBody>
        </p:sp>
      </p:grpSp>
      <p:grpSp>
        <p:nvGrpSpPr>
          <p:cNvPr id="17425" name="组合 56"/>
          <p:cNvGrpSpPr>
            <a:grpSpLocks/>
          </p:cNvGrpSpPr>
          <p:nvPr/>
        </p:nvGrpSpPr>
        <p:grpSpPr bwMode="auto">
          <a:xfrm>
            <a:off x="3521075" y="1839913"/>
            <a:ext cx="1887538" cy="474662"/>
            <a:chOff x="3521075" y="681038"/>
            <a:chExt cx="1887538" cy="474662"/>
          </a:xfrm>
        </p:grpSpPr>
        <p:sp>
          <p:nvSpPr>
            <p:cNvPr id="58" name="AutoShape 25"/>
            <p:cNvSpPr>
              <a:spLocks noChangeArrowheads="1"/>
            </p:cNvSpPr>
            <p:nvPr/>
          </p:nvSpPr>
          <p:spPr bwMode="auto">
            <a:xfrm>
              <a:off x="3521075" y="681038"/>
              <a:ext cx="1887538" cy="474662"/>
            </a:xfrm>
            <a:prstGeom prst="roundRect">
              <a:avLst>
                <a:gd name="adj" fmla="val 9028"/>
              </a:avLst>
            </a:prstGeom>
            <a:gradFill rotWithShape="0">
              <a:gsLst>
                <a:gs pos="0">
                  <a:schemeClr val="hlink">
                    <a:alpha val="81000"/>
                  </a:schemeClr>
                </a:gs>
                <a:gs pos="100000">
                  <a:schemeClr val="hlink">
                    <a:gamma/>
                    <a:shade val="46275"/>
                    <a:invGamma/>
                  </a:schemeClr>
                </a:gs>
              </a:gsLst>
              <a:lin ang="5400000" scaled="1"/>
            </a:gradFill>
            <a:ln w="9525" algn="ctr">
              <a:noFill/>
              <a:round/>
              <a:headEnd/>
              <a:tailEnd/>
            </a:ln>
            <a:effectLst/>
          </p:spPr>
          <p:txBody>
            <a:bodyPr wrap="none" anchor="ctr"/>
            <a:lstStyle/>
            <a:p>
              <a:pPr>
                <a:lnSpc>
                  <a:spcPct val="140000"/>
                </a:lnSpc>
                <a:buClr>
                  <a:schemeClr val="bg1"/>
                </a:buClr>
                <a:buFont typeface="幼圆" pitchFamily="49" charset="-122"/>
                <a:buNone/>
                <a:defRPr/>
              </a:pPr>
              <a:endParaRPr lang="zh-CN" altLang="zh-CN" sz="8800" b="1">
                <a:solidFill>
                  <a:srgbClr val="FFFF00"/>
                </a:solidFill>
                <a:latin typeface="Segoe"/>
                <a:ea typeface="宋体" pitchFamily="2" charset="-122"/>
              </a:endParaRPr>
            </a:p>
          </p:txBody>
        </p:sp>
        <p:sp>
          <p:nvSpPr>
            <p:cNvPr id="30763" name="AutoShape 26"/>
            <p:cNvSpPr>
              <a:spLocks noChangeArrowheads="1"/>
            </p:cNvSpPr>
            <p:nvPr/>
          </p:nvSpPr>
          <p:spPr bwMode="auto">
            <a:xfrm>
              <a:off x="3565525" y="693738"/>
              <a:ext cx="1825625" cy="358775"/>
            </a:xfrm>
            <a:prstGeom prst="roundRect">
              <a:avLst>
                <a:gd name="adj" fmla="val 13880"/>
              </a:avLst>
            </a:prstGeom>
            <a:gradFill rotWithShape="0">
              <a:gsLst>
                <a:gs pos="0">
                  <a:schemeClr val="bg1">
                    <a:alpha val="67000"/>
                  </a:schemeClr>
                </a:gs>
                <a:gs pos="100000">
                  <a:schemeClr val="tx2">
                    <a:alpha val="0"/>
                  </a:schemeClr>
                </a:gs>
              </a:gsLst>
              <a:lin ang="5400000" scaled="1"/>
            </a:gradFill>
            <a:ln w="9525">
              <a:noFill/>
              <a:round/>
              <a:headEnd/>
              <a:tailEnd/>
            </a:ln>
          </p:spPr>
          <p:txBody>
            <a:bodyPr wrap="none" anchor="ctr"/>
            <a:lstStyle/>
            <a:p>
              <a:pPr>
                <a:lnSpc>
                  <a:spcPct val="140000"/>
                </a:lnSpc>
                <a:buClr>
                  <a:schemeClr val="bg1"/>
                </a:buClr>
                <a:buFont typeface="幼圆" charset="-122"/>
                <a:buNone/>
              </a:pPr>
              <a:endParaRPr lang="zh-CN" altLang="zh-CN" sz="8800" b="1">
                <a:solidFill>
                  <a:srgbClr val="FFFF00"/>
                </a:solidFill>
                <a:latin typeface="Segoe"/>
              </a:endParaRPr>
            </a:p>
          </p:txBody>
        </p:sp>
        <p:pic>
          <p:nvPicPr>
            <p:cNvPr id="30764" name="Picture 27" descr="sub"/>
            <p:cNvPicPr>
              <a:picLocks noChangeAspect="1" noChangeArrowheads="1"/>
            </p:cNvPicPr>
            <p:nvPr/>
          </p:nvPicPr>
          <p:blipFill>
            <a:blip r:embed="rId2"/>
            <a:srcRect/>
            <a:stretch>
              <a:fillRect/>
            </a:stretch>
          </p:blipFill>
          <p:spPr bwMode="auto">
            <a:xfrm>
              <a:off x="3667125" y="896938"/>
              <a:ext cx="134938" cy="127000"/>
            </a:xfrm>
            <a:prstGeom prst="rect">
              <a:avLst/>
            </a:prstGeom>
            <a:noFill/>
            <a:ln w="9525">
              <a:noFill/>
              <a:miter lim="800000"/>
              <a:headEnd/>
              <a:tailEnd/>
            </a:ln>
          </p:spPr>
        </p:pic>
        <p:sp>
          <p:nvSpPr>
            <p:cNvPr id="30765" name="Rectangle 28"/>
            <p:cNvSpPr>
              <a:spLocks noChangeArrowheads="1"/>
            </p:cNvSpPr>
            <p:nvPr/>
          </p:nvSpPr>
          <p:spPr bwMode="auto">
            <a:xfrm>
              <a:off x="3930650" y="782638"/>
              <a:ext cx="461665" cy="276999"/>
            </a:xfrm>
            <a:prstGeom prst="rect">
              <a:avLst/>
            </a:prstGeom>
            <a:noFill/>
            <a:ln w="9525">
              <a:noFill/>
              <a:miter lim="800000"/>
              <a:headEnd/>
              <a:tailEnd/>
            </a:ln>
          </p:spPr>
          <p:txBody>
            <a:bodyPr wrap="none" lIns="0" tIns="0" rIns="0" bIns="0">
              <a:spAutoFit/>
            </a:bodyPr>
            <a:lstStyle/>
            <a:p>
              <a:r>
                <a:rPr lang="zh-CN" altLang="en-US">
                  <a:solidFill>
                    <a:schemeClr val="bg1"/>
                  </a:solidFill>
                  <a:ea typeface="微软雅黑" pitchFamily="34" charset="-122"/>
                </a:rPr>
                <a:t>手机</a:t>
              </a:r>
            </a:p>
          </p:txBody>
        </p:sp>
      </p:grpSp>
      <p:grpSp>
        <p:nvGrpSpPr>
          <p:cNvPr id="17426" name="组合 61"/>
          <p:cNvGrpSpPr>
            <a:grpSpLocks/>
          </p:cNvGrpSpPr>
          <p:nvPr/>
        </p:nvGrpSpPr>
        <p:grpSpPr bwMode="auto">
          <a:xfrm>
            <a:off x="3521075" y="2420938"/>
            <a:ext cx="1887538" cy="474662"/>
            <a:chOff x="3521075" y="681038"/>
            <a:chExt cx="1887538" cy="474662"/>
          </a:xfrm>
        </p:grpSpPr>
        <p:sp>
          <p:nvSpPr>
            <p:cNvPr id="63" name="AutoShape 25"/>
            <p:cNvSpPr>
              <a:spLocks noChangeArrowheads="1"/>
            </p:cNvSpPr>
            <p:nvPr/>
          </p:nvSpPr>
          <p:spPr bwMode="auto">
            <a:xfrm>
              <a:off x="3521075" y="681038"/>
              <a:ext cx="1887538" cy="474662"/>
            </a:xfrm>
            <a:prstGeom prst="roundRect">
              <a:avLst>
                <a:gd name="adj" fmla="val 9028"/>
              </a:avLst>
            </a:prstGeom>
            <a:gradFill rotWithShape="0">
              <a:gsLst>
                <a:gs pos="0">
                  <a:schemeClr val="hlink">
                    <a:alpha val="81000"/>
                  </a:schemeClr>
                </a:gs>
                <a:gs pos="100000">
                  <a:schemeClr val="hlink">
                    <a:gamma/>
                    <a:shade val="46275"/>
                    <a:invGamma/>
                  </a:schemeClr>
                </a:gs>
              </a:gsLst>
              <a:lin ang="5400000" scaled="1"/>
            </a:gradFill>
            <a:ln w="9525" algn="ctr">
              <a:noFill/>
              <a:round/>
              <a:headEnd/>
              <a:tailEnd/>
            </a:ln>
            <a:effectLst/>
          </p:spPr>
          <p:txBody>
            <a:bodyPr wrap="none" anchor="ctr"/>
            <a:lstStyle/>
            <a:p>
              <a:pPr>
                <a:lnSpc>
                  <a:spcPct val="140000"/>
                </a:lnSpc>
                <a:buClr>
                  <a:schemeClr val="bg1"/>
                </a:buClr>
                <a:buFont typeface="幼圆" pitchFamily="49" charset="-122"/>
                <a:buNone/>
                <a:defRPr/>
              </a:pPr>
              <a:endParaRPr lang="zh-CN" altLang="zh-CN" sz="8800" b="1">
                <a:solidFill>
                  <a:srgbClr val="FFFF00"/>
                </a:solidFill>
                <a:latin typeface="Segoe"/>
                <a:ea typeface="宋体" pitchFamily="2" charset="-122"/>
              </a:endParaRPr>
            </a:p>
          </p:txBody>
        </p:sp>
        <p:sp>
          <p:nvSpPr>
            <p:cNvPr id="30759" name="AutoShape 26"/>
            <p:cNvSpPr>
              <a:spLocks noChangeArrowheads="1"/>
            </p:cNvSpPr>
            <p:nvPr/>
          </p:nvSpPr>
          <p:spPr bwMode="auto">
            <a:xfrm>
              <a:off x="3565525" y="693738"/>
              <a:ext cx="1825625" cy="358775"/>
            </a:xfrm>
            <a:prstGeom prst="roundRect">
              <a:avLst>
                <a:gd name="adj" fmla="val 13880"/>
              </a:avLst>
            </a:prstGeom>
            <a:gradFill rotWithShape="0">
              <a:gsLst>
                <a:gs pos="0">
                  <a:schemeClr val="bg1">
                    <a:alpha val="67000"/>
                  </a:schemeClr>
                </a:gs>
                <a:gs pos="100000">
                  <a:schemeClr val="tx2">
                    <a:alpha val="0"/>
                  </a:schemeClr>
                </a:gs>
              </a:gsLst>
              <a:lin ang="5400000" scaled="1"/>
            </a:gradFill>
            <a:ln w="9525">
              <a:noFill/>
              <a:round/>
              <a:headEnd/>
              <a:tailEnd/>
            </a:ln>
          </p:spPr>
          <p:txBody>
            <a:bodyPr wrap="none" anchor="ctr"/>
            <a:lstStyle/>
            <a:p>
              <a:pPr>
                <a:lnSpc>
                  <a:spcPct val="140000"/>
                </a:lnSpc>
                <a:buClr>
                  <a:schemeClr val="bg1"/>
                </a:buClr>
                <a:buFont typeface="幼圆" charset="-122"/>
                <a:buNone/>
              </a:pPr>
              <a:endParaRPr lang="zh-CN" altLang="zh-CN" sz="8800" b="1">
                <a:solidFill>
                  <a:srgbClr val="FFFF00"/>
                </a:solidFill>
                <a:latin typeface="Segoe"/>
              </a:endParaRPr>
            </a:p>
          </p:txBody>
        </p:sp>
        <p:pic>
          <p:nvPicPr>
            <p:cNvPr id="30760" name="Picture 27" descr="sub"/>
            <p:cNvPicPr>
              <a:picLocks noChangeAspect="1" noChangeArrowheads="1"/>
            </p:cNvPicPr>
            <p:nvPr/>
          </p:nvPicPr>
          <p:blipFill>
            <a:blip r:embed="rId2"/>
            <a:srcRect/>
            <a:stretch>
              <a:fillRect/>
            </a:stretch>
          </p:blipFill>
          <p:spPr bwMode="auto">
            <a:xfrm>
              <a:off x="3667125" y="896938"/>
              <a:ext cx="134938" cy="127000"/>
            </a:xfrm>
            <a:prstGeom prst="rect">
              <a:avLst/>
            </a:prstGeom>
            <a:noFill/>
            <a:ln w="9525">
              <a:noFill/>
              <a:miter lim="800000"/>
              <a:headEnd/>
              <a:tailEnd/>
            </a:ln>
          </p:spPr>
        </p:pic>
        <p:sp>
          <p:nvSpPr>
            <p:cNvPr id="30761" name="Rectangle 28"/>
            <p:cNvSpPr>
              <a:spLocks noChangeArrowheads="1"/>
            </p:cNvSpPr>
            <p:nvPr/>
          </p:nvSpPr>
          <p:spPr bwMode="auto">
            <a:xfrm>
              <a:off x="3930650" y="782638"/>
              <a:ext cx="461665" cy="276999"/>
            </a:xfrm>
            <a:prstGeom prst="rect">
              <a:avLst/>
            </a:prstGeom>
            <a:noFill/>
            <a:ln w="9525">
              <a:noFill/>
              <a:miter lim="800000"/>
              <a:headEnd/>
              <a:tailEnd/>
            </a:ln>
          </p:spPr>
          <p:txBody>
            <a:bodyPr wrap="none" lIns="0" tIns="0" rIns="0" bIns="0">
              <a:spAutoFit/>
            </a:bodyPr>
            <a:lstStyle/>
            <a:p>
              <a:r>
                <a:rPr lang="zh-CN" altLang="en-US">
                  <a:solidFill>
                    <a:schemeClr val="bg1"/>
                  </a:solidFill>
                  <a:ea typeface="微软雅黑" pitchFamily="34" charset="-122"/>
                </a:rPr>
                <a:t>软件</a:t>
              </a:r>
            </a:p>
          </p:txBody>
        </p:sp>
      </p:grpSp>
      <p:grpSp>
        <p:nvGrpSpPr>
          <p:cNvPr id="17427" name="组合 66"/>
          <p:cNvGrpSpPr>
            <a:grpSpLocks/>
          </p:cNvGrpSpPr>
          <p:nvPr/>
        </p:nvGrpSpPr>
        <p:grpSpPr bwMode="auto">
          <a:xfrm>
            <a:off x="3521075" y="3000375"/>
            <a:ext cx="1887538" cy="474663"/>
            <a:chOff x="3521075" y="681038"/>
            <a:chExt cx="1887538" cy="474662"/>
          </a:xfrm>
        </p:grpSpPr>
        <p:sp>
          <p:nvSpPr>
            <p:cNvPr id="68" name="AutoShape 25"/>
            <p:cNvSpPr>
              <a:spLocks noChangeArrowheads="1"/>
            </p:cNvSpPr>
            <p:nvPr/>
          </p:nvSpPr>
          <p:spPr bwMode="auto">
            <a:xfrm>
              <a:off x="3521075" y="681038"/>
              <a:ext cx="1887538" cy="474662"/>
            </a:xfrm>
            <a:prstGeom prst="roundRect">
              <a:avLst>
                <a:gd name="adj" fmla="val 9028"/>
              </a:avLst>
            </a:prstGeom>
            <a:gradFill rotWithShape="0">
              <a:gsLst>
                <a:gs pos="0">
                  <a:schemeClr val="hlink">
                    <a:alpha val="81000"/>
                  </a:schemeClr>
                </a:gs>
                <a:gs pos="100000">
                  <a:schemeClr val="hlink">
                    <a:gamma/>
                    <a:shade val="46275"/>
                    <a:invGamma/>
                  </a:schemeClr>
                </a:gs>
              </a:gsLst>
              <a:lin ang="5400000" scaled="1"/>
            </a:gradFill>
            <a:ln w="9525" algn="ctr">
              <a:noFill/>
              <a:round/>
              <a:headEnd/>
              <a:tailEnd/>
            </a:ln>
            <a:effectLst/>
          </p:spPr>
          <p:txBody>
            <a:bodyPr wrap="none" anchor="ctr"/>
            <a:lstStyle/>
            <a:p>
              <a:pPr>
                <a:lnSpc>
                  <a:spcPct val="140000"/>
                </a:lnSpc>
                <a:buClr>
                  <a:schemeClr val="bg1"/>
                </a:buClr>
                <a:buFont typeface="幼圆" pitchFamily="49" charset="-122"/>
                <a:buNone/>
                <a:defRPr/>
              </a:pPr>
              <a:endParaRPr lang="zh-CN" altLang="zh-CN" sz="8800" b="1">
                <a:solidFill>
                  <a:srgbClr val="FFFF00"/>
                </a:solidFill>
                <a:latin typeface="Segoe"/>
                <a:ea typeface="宋体" pitchFamily="2" charset="-122"/>
              </a:endParaRPr>
            </a:p>
          </p:txBody>
        </p:sp>
        <p:sp>
          <p:nvSpPr>
            <p:cNvPr id="30755" name="AutoShape 26"/>
            <p:cNvSpPr>
              <a:spLocks noChangeArrowheads="1"/>
            </p:cNvSpPr>
            <p:nvPr/>
          </p:nvSpPr>
          <p:spPr bwMode="auto">
            <a:xfrm>
              <a:off x="3565525" y="693738"/>
              <a:ext cx="1825625" cy="358775"/>
            </a:xfrm>
            <a:prstGeom prst="roundRect">
              <a:avLst>
                <a:gd name="adj" fmla="val 13880"/>
              </a:avLst>
            </a:prstGeom>
            <a:gradFill rotWithShape="0">
              <a:gsLst>
                <a:gs pos="0">
                  <a:schemeClr val="bg1">
                    <a:alpha val="67000"/>
                  </a:schemeClr>
                </a:gs>
                <a:gs pos="100000">
                  <a:schemeClr val="tx2">
                    <a:alpha val="0"/>
                  </a:schemeClr>
                </a:gs>
              </a:gsLst>
              <a:lin ang="5400000" scaled="1"/>
            </a:gradFill>
            <a:ln w="9525">
              <a:noFill/>
              <a:round/>
              <a:headEnd/>
              <a:tailEnd/>
            </a:ln>
          </p:spPr>
          <p:txBody>
            <a:bodyPr wrap="none" anchor="ctr"/>
            <a:lstStyle/>
            <a:p>
              <a:pPr>
                <a:lnSpc>
                  <a:spcPct val="140000"/>
                </a:lnSpc>
                <a:buClr>
                  <a:schemeClr val="bg1"/>
                </a:buClr>
                <a:buFont typeface="幼圆" charset="-122"/>
                <a:buNone/>
              </a:pPr>
              <a:endParaRPr lang="zh-CN" altLang="zh-CN" sz="8800" b="1">
                <a:solidFill>
                  <a:srgbClr val="FFFF00"/>
                </a:solidFill>
                <a:latin typeface="Segoe"/>
              </a:endParaRPr>
            </a:p>
          </p:txBody>
        </p:sp>
        <p:pic>
          <p:nvPicPr>
            <p:cNvPr id="30756" name="Picture 27" descr="sub"/>
            <p:cNvPicPr>
              <a:picLocks noChangeAspect="1" noChangeArrowheads="1"/>
            </p:cNvPicPr>
            <p:nvPr/>
          </p:nvPicPr>
          <p:blipFill>
            <a:blip r:embed="rId2"/>
            <a:srcRect/>
            <a:stretch>
              <a:fillRect/>
            </a:stretch>
          </p:blipFill>
          <p:spPr bwMode="auto">
            <a:xfrm>
              <a:off x="3667125" y="896938"/>
              <a:ext cx="134938" cy="127000"/>
            </a:xfrm>
            <a:prstGeom prst="rect">
              <a:avLst/>
            </a:prstGeom>
            <a:noFill/>
            <a:ln w="9525">
              <a:noFill/>
              <a:miter lim="800000"/>
              <a:headEnd/>
              <a:tailEnd/>
            </a:ln>
          </p:spPr>
        </p:pic>
        <p:sp>
          <p:nvSpPr>
            <p:cNvPr id="30757" name="Rectangle 28"/>
            <p:cNvSpPr>
              <a:spLocks noChangeArrowheads="1"/>
            </p:cNvSpPr>
            <p:nvPr/>
          </p:nvSpPr>
          <p:spPr bwMode="auto">
            <a:xfrm>
              <a:off x="3930650" y="782638"/>
              <a:ext cx="461665" cy="276999"/>
            </a:xfrm>
            <a:prstGeom prst="rect">
              <a:avLst/>
            </a:prstGeom>
            <a:noFill/>
            <a:ln w="9525">
              <a:noFill/>
              <a:miter lim="800000"/>
              <a:headEnd/>
              <a:tailEnd/>
            </a:ln>
          </p:spPr>
          <p:txBody>
            <a:bodyPr wrap="none" lIns="0" tIns="0" rIns="0" bIns="0">
              <a:spAutoFit/>
            </a:bodyPr>
            <a:lstStyle/>
            <a:p>
              <a:r>
                <a:rPr lang="zh-CN" altLang="en-US">
                  <a:solidFill>
                    <a:schemeClr val="bg1"/>
                  </a:solidFill>
                  <a:ea typeface="微软雅黑" pitchFamily="34" charset="-122"/>
                </a:rPr>
                <a:t>娱乐</a:t>
              </a:r>
            </a:p>
          </p:txBody>
        </p:sp>
      </p:grpSp>
      <p:grpSp>
        <p:nvGrpSpPr>
          <p:cNvPr id="17428" name="组合 71"/>
          <p:cNvGrpSpPr>
            <a:grpSpLocks/>
          </p:cNvGrpSpPr>
          <p:nvPr/>
        </p:nvGrpSpPr>
        <p:grpSpPr bwMode="auto">
          <a:xfrm>
            <a:off x="3521075" y="3579813"/>
            <a:ext cx="1887538" cy="474662"/>
            <a:chOff x="3521075" y="681038"/>
            <a:chExt cx="1887538" cy="474662"/>
          </a:xfrm>
        </p:grpSpPr>
        <p:sp>
          <p:nvSpPr>
            <p:cNvPr id="73" name="AutoShape 25"/>
            <p:cNvSpPr>
              <a:spLocks noChangeArrowheads="1"/>
            </p:cNvSpPr>
            <p:nvPr/>
          </p:nvSpPr>
          <p:spPr bwMode="auto">
            <a:xfrm>
              <a:off x="3521075" y="681038"/>
              <a:ext cx="1887538" cy="474662"/>
            </a:xfrm>
            <a:prstGeom prst="roundRect">
              <a:avLst>
                <a:gd name="adj" fmla="val 9028"/>
              </a:avLst>
            </a:prstGeom>
            <a:gradFill rotWithShape="0">
              <a:gsLst>
                <a:gs pos="0">
                  <a:schemeClr val="hlink">
                    <a:alpha val="81000"/>
                  </a:schemeClr>
                </a:gs>
                <a:gs pos="100000">
                  <a:schemeClr val="hlink">
                    <a:gamma/>
                    <a:shade val="46275"/>
                    <a:invGamma/>
                  </a:schemeClr>
                </a:gs>
              </a:gsLst>
              <a:lin ang="5400000" scaled="1"/>
            </a:gradFill>
            <a:ln w="9525" algn="ctr">
              <a:noFill/>
              <a:round/>
              <a:headEnd/>
              <a:tailEnd/>
            </a:ln>
            <a:effectLst/>
          </p:spPr>
          <p:txBody>
            <a:bodyPr wrap="none" anchor="ctr"/>
            <a:lstStyle/>
            <a:p>
              <a:pPr>
                <a:lnSpc>
                  <a:spcPct val="140000"/>
                </a:lnSpc>
                <a:buClr>
                  <a:schemeClr val="bg1"/>
                </a:buClr>
                <a:buFont typeface="幼圆" pitchFamily="49" charset="-122"/>
                <a:buNone/>
                <a:defRPr/>
              </a:pPr>
              <a:endParaRPr lang="zh-CN" altLang="zh-CN" sz="8800" b="1">
                <a:solidFill>
                  <a:srgbClr val="FFFF00"/>
                </a:solidFill>
                <a:latin typeface="Segoe"/>
                <a:ea typeface="宋体" pitchFamily="2" charset="-122"/>
              </a:endParaRPr>
            </a:p>
          </p:txBody>
        </p:sp>
        <p:sp>
          <p:nvSpPr>
            <p:cNvPr id="30751" name="AutoShape 26"/>
            <p:cNvSpPr>
              <a:spLocks noChangeArrowheads="1"/>
            </p:cNvSpPr>
            <p:nvPr/>
          </p:nvSpPr>
          <p:spPr bwMode="auto">
            <a:xfrm>
              <a:off x="3565525" y="693738"/>
              <a:ext cx="1825625" cy="358775"/>
            </a:xfrm>
            <a:prstGeom prst="roundRect">
              <a:avLst>
                <a:gd name="adj" fmla="val 13880"/>
              </a:avLst>
            </a:prstGeom>
            <a:gradFill rotWithShape="0">
              <a:gsLst>
                <a:gs pos="0">
                  <a:schemeClr val="bg1">
                    <a:alpha val="67000"/>
                  </a:schemeClr>
                </a:gs>
                <a:gs pos="100000">
                  <a:schemeClr val="tx2">
                    <a:alpha val="0"/>
                  </a:schemeClr>
                </a:gs>
              </a:gsLst>
              <a:lin ang="5400000" scaled="1"/>
            </a:gradFill>
            <a:ln w="9525">
              <a:noFill/>
              <a:round/>
              <a:headEnd/>
              <a:tailEnd/>
            </a:ln>
          </p:spPr>
          <p:txBody>
            <a:bodyPr wrap="none" anchor="ctr"/>
            <a:lstStyle/>
            <a:p>
              <a:pPr>
                <a:lnSpc>
                  <a:spcPct val="140000"/>
                </a:lnSpc>
                <a:buClr>
                  <a:schemeClr val="bg1"/>
                </a:buClr>
                <a:buFont typeface="幼圆" charset="-122"/>
                <a:buNone/>
              </a:pPr>
              <a:endParaRPr lang="zh-CN" altLang="zh-CN" sz="8800" b="1">
                <a:solidFill>
                  <a:srgbClr val="FFFF00"/>
                </a:solidFill>
                <a:latin typeface="Segoe"/>
              </a:endParaRPr>
            </a:p>
          </p:txBody>
        </p:sp>
        <p:pic>
          <p:nvPicPr>
            <p:cNvPr id="30752" name="Picture 27" descr="sub"/>
            <p:cNvPicPr>
              <a:picLocks noChangeAspect="1" noChangeArrowheads="1"/>
            </p:cNvPicPr>
            <p:nvPr/>
          </p:nvPicPr>
          <p:blipFill>
            <a:blip r:embed="rId2"/>
            <a:srcRect/>
            <a:stretch>
              <a:fillRect/>
            </a:stretch>
          </p:blipFill>
          <p:spPr bwMode="auto">
            <a:xfrm>
              <a:off x="3667125" y="896938"/>
              <a:ext cx="134938" cy="127000"/>
            </a:xfrm>
            <a:prstGeom prst="rect">
              <a:avLst/>
            </a:prstGeom>
            <a:noFill/>
            <a:ln w="9525">
              <a:noFill/>
              <a:miter lim="800000"/>
              <a:headEnd/>
              <a:tailEnd/>
            </a:ln>
          </p:spPr>
        </p:pic>
        <p:sp>
          <p:nvSpPr>
            <p:cNvPr id="30753" name="Rectangle 28"/>
            <p:cNvSpPr>
              <a:spLocks noChangeArrowheads="1"/>
            </p:cNvSpPr>
            <p:nvPr/>
          </p:nvSpPr>
          <p:spPr bwMode="auto">
            <a:xfrm>
              <a:off x="3930650" y="782638"/>
              <a:ext cx="461665" cy="276999"/>
            </a:xfrm>
            <a:prstGeom prst="rect">
              <a:avLst/>
            </a:prstGeom>
            <a:noFill/>
            <a:ln w="9525">
              <a:noFill/>
              <a:miter lim="800000"/>
              <a:headEnd/>
              <a:tailEnd/>
            </a:ln>
          </p:spPr>
          <p:txBody>
            <a:bodyPr wrap="none" lIns="0" tIns="0" rIns="0" bIns="0">
              <a:spAutoFit/>
            </a:bodyPr>
            <a:lstStyle/>
            <a:p>
              <a:r>
                <a:rPr lang="zh-CN" altLang="en-US">
                  <a:solidFill>
                    <a:schemeClr val="bg1"/>
                  </a:solidFill>
                  <a:ea typeface="微软雅黑" pitchFamily="34" charset="-122"/>
                </a:rPr>
                <a:t>交友</a:t>
              </a:r>
            </a:p>
          </p:txBody>
        </p:sp>
      </p:grpSp>
      <p:grpSp>
        <p:nvGrpSpPr>
          <p:cNvPr id="17429" name="组合 76"/>
          <p:cNvGrpSpPr>
            <a:grpSpLocks/>
          </p:cNvGrpSpPr>
          <p:nvPr/>
        </p:nvGrpSpPr>
        <p:grpSpPr bwMode="auto">
          <a:xfrm>
            <a:off x="3521075" y="4159250"/>
            <a:ext cx="1887538" cy="474663"/>
            <a:chOff x="3521075" y="681038"/>
            <a:chExt cx="1887538" cy="474662"/>
          </a:xfrm>
        </p:grpSpPr>
        <p:sp>
          <p:nvSpPr>
            <p:cNvPr id="78" name="AutoShape 25"/>
            <p:cNvSpPr>
              <a:spLocks noChangeArrowheads="1"/>
            </p:cNvSpPr>
            <p:nvPr/>
          </p:nvSpPr>
          <p:spPr bwMode="auto">
            <a:xfrm>
              <a:off x="3521075" y="681038"/>
              <a:ext cx="1887538" cy="474662"/>
            </a:xfrm>
            <a:prstGeom prst="roundRect">
              <a:avLst>
                <a:gd name="adj" fmla="val 9028"/>
              </a:avLst>
            </a:prstGeom>
            <a:gradFill rotWithShape="0">
              <a:gsLst>
                <a:gs pos="0">
                  <a:schemeClr val="hlink">
                    <a:alpha val="81000"/>
                  </a:schemeClr>
                </a:gs>
                <a:gs pos="100000">
                  <a:schemeClr val="hlink">
                    <a:gamma/>
                    <a:shade val="46275"/>
                    <a:invGamma/>
                  </a:schemeClr>
                </a:gs>
              </a:gsLst>
              <a:lin ang="5400000" scaled="1"/>
            </a:gradFill>
            <a:ln w="9525" algn="ctr">
              <a:noFill/>
              <a:round/>
              <a:headEnd/>
              <a:tailEnd/>
            </a:ln>
            <a:effectLst/>
          </p:spPr>
          <p:txBody>
            <a:bodyPr wrap="none" anchor="ctr"/>
            <a:lstStyle/>
            <a:p>
              <a:pPr>
                <a:lnSpc>
                  <a:spcPct val="140000"/>
                </a:lnSpc>
                <a:buClr>
                  <a:schemeClr val="bg1"/>
                </a:buClr>
                <a:buFont typeface="幼圆" pitchFamily="49" charset="-122"/>
                <a:buNone/>
                <a:defRPr/>
              </a:pPr>
              <a:endParaRPr lang="zh-CN" altLang="zh-CN" sz="8800" b="1">
                <a:solidFill>
                  <a:srgbClr val="FFFF00"/>
                </a:solidFill>
                <a:latin typeface="Segoe"/>
                <a:ea typeface="宋体" pitchFamily="2" charset="-122"/>
              </a:endParaRPr>
            </a:p>
          </p:txBody>
        </p:sp>
        <p:sp>
          <p:nvSpPr>
            <p:cNvPr id="30747" name="AutoShape 26"/>
            <p:cNvSpPr>
              <a:spLocks noChangeArrowheads="1"/>
            </p:cNvSpPr>
            <p:nvPr/>
          </p:nvSpPr>
          <p:spPr bwMode="auto">
            <a:xfrm>
              <a:off x="3565525" y="693738"/>
              <a:ext cx="1825625" cy="358775"/>
            </a:xfrm>
            <a:prstGeom prst="roundRect">
              <a:avLst>
                <a:gd name="adj" fmla="val 13880"/>
              </a:avLst>
            </a:prstGeom>
            <a:gradFill rotWithShape="0">
              <a:gsLst>
                <a:gs pos="0">
                  <a:schemeClr val="bg1">
                    <a:alpha val="67000"/>
                  </a:schemeClr>
                </a:gs>
                <a:gs pos="100000">
                  <a:schemeClr val="tx2">
                    <a:alpha val="0"/>
                  </a:schemeClr>
                </a:gs>
              </a:gsLst>
              <a:lin ang="5400000" scaled="1"/>
            </a:gradFill>
            <a:ln w="9525">
              <a:noFill/>
              <a:round/>
              <a:headEnd/>
              <a:tailEnd/>
            </a:ln>
          </p:spPr>
          <p:txBody>
            <a:bodyPr wrap="none" anchor="ctr"/>
            <a:lstStyle/>
            <a:p>
              <a:pPr>
                <a:lnSpc>
                  <a:spcPct val="140000"/>
                </a:lnSpc>
                <a:buClr>
                  <a:schemeClr val="bg1"/>
                </a:buClr>
                <a:buFont typeface="幼圆" charset="-122"/>
                <a:buNone/>
              </a:pPr>
              <a:endParaRPr lang="zh-CN" altLang="zh-CN" sz="8800" b="1">
                <a:solidFill>
                  <a:srgbClr val="FFFF00"/>
                </a:solidFill>
                <a:latin typeface="Segoe"/>
              </a:endParaRPr>
            </a:p>
          </p:txBody>
        </p:sp>
        <p:pic>
          <p:nvPicPr>
            <p:cNvPr id="30748" name="Picture 27" descr="sub"/>
            <p:cNvPicPr>
              <a:picLocks noChangeAspect="1" noChangeArrowheads="1"/>
            </p:cNvPicPr>
            <p:nvPr/>
          </p:nvPicPr>
          <p:blipFill>
            <a:blip r:embed="rId2"/>
            <a:srcRect/>
            <a:stretch>
              <a:fillRect/>
            </a:stretch>
          </p:blipFill>
          <p:spPr bwMode="auto">
            <a:xfrm>
              <a:off x="3667125" y="896938"/>
              <a:ext cx="134938" cy="127000"/>
            </a:xfrm>
            <a:prstGeom prst="rect">
              <a:avLst/>
            </a:prstGeom>
            <a:noFill/>
            <a:ln w="9525">
              <a:noFill/>
              <a:miter lim="800000"/>
              <a:headEnd/>
              <a:tailEnd/>
            </a:ln>
          </p:spPr>
        </p:pic>
        <p:sp>
          <p:nvSpPr>
            <p:cNvPr id="30749" name="Rectangle 28"/>
            <p:cNvSpPr>
              <a:spLocks noChangeArrowheads="1"/>
            </p:cNvSpPr>
            <p:nvPr/>
          </p:nvSpPr>
          <p:spPr bwMode="auto">
            <a:xfrm>
              <a:off x="3930650" y="782638"/>
              <a:ext cx="461665" cy="276999"/>
            </a:xfrm>
            <a:prstGeom prst="rect">
              <a:avLst/>
            </a:prstGeom>
            <a:noFill/>
            <a:ln w="9525">
              <a:noFill/>
              <a:miter lim="800000"/>
              <a:headEnd/>
              <a:tailEnd/>
            </a:ln>
          </p:spPr>
          <p:txBody>
            <a:bodyPr wrap="none" lIns="0" tIns="0" rIns="0" bIns="0">
              <a:spAutoFit/>
            </a:bodyPr>
            <a:lstStyle/>
            <a:p>
              <a:r>
                <a:rPr lang="zh-CN" altLang="en-US">
                  <a:solidFill>
                    <a:schemeClr val="bg1"/>
                  </a:solidFill>
                  <a:ea typeface="微软雅黑" pitchFamily="34" charset="-122"/>
                </a:rPr>
                <a:t>就业</a:t>
              </a:r>
            </a:p>
          </p:txBody>
        </p:sp>
      </p:grpSp>
      <p:grpSp>
        <p:nvGrpSpPr>
          <p:cNvPr id="17430" name="组合 81"/>
          <p:cNvGrpSpPr>
            <a:grpSpLocks/>
          </p:cNvGrpSpPr>
          <p:nvPr/>
        </p:nvGrpSpPr>
        <p:grpSpPr bwMode="auto">
          <a:xfrm>
            <a:off x="3527425" y="4738688"/>
            <a:ext cx="1887538" cy="474662"/>
            <a:chOff x="3521075" y="681038"/>
            <a:chExt cx="1887538" cy="474662"/>
          </a:xfrm>
        </p:grpSpPr>
        <p:sp>
          <p:nvSpPr>
            <p:cNvPr id="83" name="AutoShape 25"/>
            <p:cNvSpPr>
              <a:spLocks noChangeArrowheads="1"/>
            </p:cNvSpPr>
            <p:nvPr/>
          </p:nvSpPr>
          <p:spPr bwMode="auto">
            <a:xfrm>
              <a:off x="3521075" y="681038"/>
              <a:ext cx="1887538" cy="474662"/>
            </a:xfrm>
            <a:prstGeom prst="roundRect">
              <a:avLst>
                <a:gd name="adj" fmla="val 9028"/>
              </a:avLst>
            </a:prstGeom>
            <a:gradFill rotWithShape="0">
              <a:gsLst>
                <a:gs pos="0">
                  <a:schemeClr val="hlink">
                    <a:alpha val="81000"/>
                  </a:schemeClr>
                </a:gs>
                <a:gs pos="100000">
                  <a:schemeClr val="hlink">
                    <a:gamma/>
                    <a:shade val="46275"/>
                    <a:invGamma/>
                  </a:schemeClr>
                </a:gs>
              </a:gsLst>
              <a:lin ang="5400000" scaled="1"/>
            </a:gradFill>
            <a:ln w="9525" algn="ctr">
              <a:noFill/>
              <a:round/>
              <a:headEnd/>
              <a:tailEnd/>
            </a:ln>
            <a:effectLst/>
          </p:spPr>
          <p:txBody>
            <a:bodyPr wrap="none" anchor="ctr"/>
            <a:lstStyle/>
            <a:p>
              <a:pPr>
                <a:lnSpc>
                  <a:spcPct val="140000"/>
                </a:lnSpc>
                <a:buClr>
                  <a:schemeClr val="bg1"/>
                </a:buClr>
                <a:buFont typeface="幼圆" pitchFamily="49" charset="-122"/>
                <a:buNone/>
                <a:defRPr/>
              </a:pPr>
              <a:endParaRPr lang="zh-CN" altLang="zh-CN" sz="8800" b="1">
                <a:solidFill>
                  <a:srgbClr val="FFFF00"/>
                </a:solidFill>
                <a:latin typeface="Segoe"/>
                <a:ea typeface="宋体" pitchFamily="2" charset="-122"/>
              </a:endParaRPr>
            </a:p>
          </p:txBody>
        </p:sp>
        <p:sp>
          <p:nvSpPr>
            <p:cNvPr id="30743" name="AutoShape 26"/>
            <p:cNvSpPr>
              <a:spLocks noChangeArrowheads="1"/>
            </p:cNvSpPr>
            <p:nvPr/>
          </p:nvSpPr>
          <p:spPr bwMode="auto">
            <a:xfrm>
              <a:off x="3565525" y="693738"/>
              <a:ext cx="1825625" cy="358775"/>
            </a:xfrm>
            <a:prstGeom prst="roundRect">
              <a:avLst>
                <a:gd name="adj" fmla="val 13880"/>
              </a:avLst>
            </a:prstGeom>
            <a:gradFill rotWithShape="0">
              <a:gsLst>
                <a:gs pos="0">
                  <a:schemeClr val="bg1">
                    <a:alpha val="67000"/>
                  </a:schemeClr>
                </a:gs>
                <a:gs pos="100000">
                  <a:schemeClr val="tx2">
                    <a:alpha val="0"/>
                  </a:schemeClr>
                </a:gs>
              </a:gsLst>
              <a:lin ang="5400000" scaled="1"/>
            </a:gradFill>
            <a:ln w="9525">
              <a:noFill/>
              <a:round/>
              <a:headEnd/>
              <a:tailEnd/>
            </a:ln>
          </p:spPr>
          <p:txBody>
            <a:bodyPr wrap="none" anchor="ctr"/>
            <a:lstStyle/>
            <a:p>
              <a:pPr>
                <a:lnSpc>
                  <a:spcPct val="140000"/>
                </a:lnSpc>
                <a:buClr>
                  <a:schemeClr val="bg1"/>
                </a:buClr>
                <a:buFont typeface="幼圆" charset="-122"/>
                <a:buNone/>
              </a:pPr>
              <a:endParaRPr lang="zh-CN" altLang="zh-CN" sz="8800" b="1">
                <a:solidFill>
                  <a:srgbClr val="FFFF00"/>
                </a:solidFill>
                <a:latin typeface="Segoe"/>
              </a:endParaRPr>
            </a:p>
          </p:txBody>
        </p:sp>
        <p:pic>
          <p:nvPicPr>
            <p:cNvPr id="30744" name="Picture 27" descr="sub"/>
            <p:cNvPicPr>
              <a:picLocks noChangeAspect="1" noChangeArrowheads="1"/>
            </p:cNvPicPr>
            <p:nvPr/>
          </p:nvPicPr>
          <p:blipFill>
            <a:blip r:embed="rId2"/>
            <a:srcRect/>
            <a:stretch>
              <a:fillRect/>
            </a:stretch>
          </p:blipFill>
          <p:spPr bwMode="auto">
            <a:xfrm>
              <a:off x="3667125" y="896938"/>
              <a:ext cx="134938" cy="127000"/>
            </a:xfrm>
            <a:prstGeom prst="rect">
              <a:avLst/>
            </a:prstGeom>
            <a:noFill/>
            <a:ln w="9525">
              <a:noFill/>
              <a:miter lim="800000"/>
              <a:headEnd/>
              <a:tailEnd/>
            </a:ln>
          </p:spPr>
        </p:pic>
        <p:sp>
          <p:nvSpPr>
            <p:cNvPr id="30745" name="Rectangle 28"/>
            <p:cNvSpPr>
              <a:spLocks noChangeArrowheads="1"/>
            </p:cNvSpPr>
            <p:nvPr/>
          </p:nvSpPr>
          <p:spPr bwMode="auto">
            <a:xfrm>
              <a:off x="3930650" y="782638"/>
              <a:ext cx="461665" cy="276999"/>
            </a:xfrm>
            <a:prstGeom prst="rect">
              <a:avLst/>
            </a:prstGeom>
            <a:noFill/>
            <a:ln w="9525">
              <a:noFill/>
              <a:miter lim="800000"/>
              <a:headEnd/>
              <a:tailEnd/>
            </a:ln>
          </p:spPr>
          <p:txBody>
            <a:bodyPr wrap="none" lIns="0" tIns="0" rIns="0" bIns="0">
              <a:spAutoFit/>
            </a:bodyPr>
            <a:lstStyle/>
            <a:p>
              <a:r>
                <a:rPr lang="zh-CN" altLang="en-US">
                  <a:solidFill>
                    <a:schemeClr val="bg1"/>
                  </a:solidFill>
                  <a:ea typeface="微软雅黑" pitchFamily="34" charset="-122"/>
                </a:rPr>
                <a:t>生活</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17414"/>
                                        </p:tgtEl>
                                        <p:attrNameLst>
                                          <p:attrName>style.visibility</p:attrName>
                                        </p:attrNameLst>
                                      </p:cBhvr>
                                      <p:to>
                                        <p:strVal val="visible"/>
                                      </p:to>
                                    </p:set>
                                    <p:anim calcmode="lin" valueType="num">
                                      <p:cBhvr>
                                        <p:cTn id="7" dur="500" fill="hold"/>
                                        <p:tgtEl>
                                          <p:spTgt spid="17414"/>
                                        </p:tgtEl>
                                        <p:attrNameLst>
                                          <p:attrName>ppt_x</p:attrName>
                                        </p:attrNameLst>
                                      </p:cBhvr>
                                      <p:tavLst>
                                        <p:tav tm="0">
                                          <p:val>
                                            <p:strVal val="#ppt_x-#ppt_w/2"/>
                                          </p:val>
                                        </p:tav>
                                        <p:tav tm="100000">
                                          <p:val>
                                            <p:strVal val="#ppt_x"/>
                                          </p:val>
                                        </p:tav>
                                      </p:tavLst>
                                    </p:anim>
                                    <p:anim calcmode="lin" valueType="num">
                                      <p:cBhvr>
                                        <p:cTn id="8" dur="500" fill="hold"/>
                                        <p:tgtEl>
                                          <p:spTgt spid="17414"/>
                                        </p:tgtEl>
                                        <p:attrNameLst>
                                          <p:attrName>ppt_y</p:attrName>
                                        </p:attrNameLst>
                                      </p:cBhvr>
                                      <p:tavLst>
                                        <p:tav tm="0">
                                          <p:val>
                                            <p:strVal val="#ppt_y"/>
                                          </p:val>
                                        </p:tav>
                                        <p:tav tm="100000">
                                          <p:val>
                                            <p:strVal val="#ppt_y"/>
                                          </p:val>
                                        </p:tav>
                                      </p:tavLst>
                                    </p:anim>
                                    <p:anim calcmode="lin" valueType="num">
                                      <p:cBhvr>
                                        <p:cTn id="9" dur="500" fill="hold"/>
                                        <p:tgtEl>
                                          <p:spTgt spid="17414"/>
                                        </p:tgtEl>
                                        <p:attrNameLst>
                                          <p:attrName>ppt_w</p:attrName>
                                        </p:attrNameLst>
                                      </p:cBhvr>
                                      <p:tavLst>
                                        <p:tav tm="0">
                                          <p:val>
                                            <p:fltVal val="0"/>
                                          </p:val>
                                        </p:tav>
                                        <p:tav tm="100000">
                                          <p:val>
                                            <p:strVal val="#ppt_w"/>
                                          </p:val>
                                        </p:tav>
                                      </p:tavLst>
                                    </p:anim>
                                    <p:anim calcmode="lin" valueType="num">
                                      <p:cBhvr>
                                        <p:cTn id="10" dur="500" fill="hold"/>
                                        <p:tgtEl>
                                          <p:spTgt spid="17414"/>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17424"/>
                                        </p:tgtEl>
                                        <p:attrNameLst>
                                          <p:attrName>style.visibility</p:attrName>
                                        </p:attrNameLst>
                                      </p:cBhvr>
                                      <p:to>
                                        <p:strVal val="visible"/>
                                      </p:to>
                                    </p:set>
                                    <p:anim calcmode="lin" valueType="num">
                                      <p:cBhvr>
                                        <p:cTn id="13" dur="500" fill="hold"/>
                                        <p:tgtEl>
                                          <p:spTgt spid="17424"/>
                                        </p:tgtEl>
                                        <p:attrNameLst>
                                          <p:attrName>ppt_x</p:attrName>
                                        </p:attrNameLst>
                                      </p:cBhvr>
                                      <p:tavLst>
                                        <p:tav tm="0">
                                          <p:val>
                                            <p:strVal val="#ppt_x-#ppt_w/2"/>
                                          </p:val>
                                        </p:tav>
                                        <p:tav tm="100000">
                                          <p:val>
                                            <p:strVal val="#ppt_x"/>
                                          </p:val>
                                        </p:tav>
                                      </p:tavLst>
                                    </p:anim>
                                    <p:anim calcmode="lin" valueType="num">
                                      <p:cBhvr>
                                        <p:cTn id="14" dur="500" fill="hold"/>
                                        <p:tgtEl>
                                          <p:spTgt spid="17424"/>
                                        </p:tgtEl>
                                        <p:attrNameLst>
                                          <p:attrName>ppt_y</p:attrName>
                                        </p:attrNameLst>
                                      </p:cBhvr>
                                      <p:tavLst>
                                        <p:tav tm="0">
                                          <p:val>
                                            <p:strVal val="#ppt_y"/>
                                          </p:val>
                                        </p:tav>
                                        <p:tav tm="100000">
                                          <p:val>
                                            <p:strVal val="#ppt_y"/>
                                          </p:val>
                                        </p:tav>
                                      </p:tavLst>
                                    </p:anim>
                                    <p:anim calcmode="lin" valueType="num">
                                      <p:cBhvr>
                                        <p:cTn id="15" dur="500" fill="hold"/>
                                        <p:tgtEl>
                                          <p:spTgt spid="17424"/>
                                        </p:tgtEl>
                                        <p:attrNameLst>
                                          <p:attrName>ppt_w</p:attrName>
                                        </p:attrNameLst>
                                      </p:cBhvr>
                                      <p:tavLst>
                                        <p:tav tm="0">
                                          <p:val>
                                            <p:fltVal val="0"/>
                                          </p:val>
                                        </p:tav>
                                        <p:tav tm="100000">
                                          <p:val>
                                            <p:strVal val="#ppt_w"/>
                                          </p:val>
                                        </p:tav>
                                      </p:tavLst>
                                    </p:anim>
                                    <p:anim calcmode="lin" valueType="num">
                                      <p:cBhvr>
                                        <p:cTn id="16" dur="500" fill="hold"/>
                                        <p:tgtEl>
                                          <p:spTgt spid="17424"/>
                                        </p:tgtEl>
                                        <p:attrNameLst>
                                          <p:attrName>ppt_h</p:attrName>
                                        </p:attrNameLst>
                                      </p:cBhvr>
                                      <p:tavLst>
                                        <p:tav tm="0">
                                          <p:val>
                                            <p:strVal val="#ppt_h"/>
                                          </p:val>
                                        </p:tav>
                                        <p:tav tm="100000">
                                          <p:val>
                                            <p:strVal val="#ppt_h"/>
                                          </p:val>
                                        </p:tav>
                                      </p:tavLst>
                                    </p:anim>
                                  </p:childTnLst>
                                </p:cTn>
                              </p:par>
                              <p:par>
                                <p:cTn id="17" presetID="17" presetClass="entr" presetSubtype="8" fill="hold" nodeType="withEffect">
                                  <p:stCondLst>
                                    <p:cond delay="0"/>
                                  </p:stCondLst>
                                  <p:childTnLst>
                                    <p:set>
                                      <p:cBhvr>
                                        <p:cTn id="18" dur="1" fill="hold">
                                          <p:stCondLst>
                                            <p:cond delay="0"/>
                                          </p:stCondLst>
                                        </p:cTn>
                                        <p:tgtEl>
                                          <p:spTgt spid="17425"/>
                                        </p:tgtEl>
                                        <p:attrNameLst>
                                          <p:attrName>style.visibility</p:attrName>
                                        </p:attrNameLst>
                                      </p:cBhvr>
                                      <p:to>
                                        <p:strVal val="visible"/>
                                      </p:to>
                                    </p:set>
                                    <p:anim calcmode="lin" valueType="num">
                                      <p:cBhvr>
                                        <p:cTn id="19" dur="500" fill="hold"/>
                                        <p:tgtEl>
                                          <p:spTgt spid="17425"/>
                                        </p:tgtEl>
                                        <p:attrNameLst>
                                          <p:attrName>ppt_x</p:attrName>
                                        </p:attrNameLst>
                                      </p:cBhvr>
                                      <p:tavLst>
                                        <p:tav tm="0">
                                          <p:val>
                                            <p:strVal val="#ppt_x-#ppt_w/2"/>
                                          </p:val>
                                        </p:tav>
                                        <p:tav tm="100000">
                                          <p:val>
                                            <p:strVal val="#ppt_x"/>
                                          </p:val>
                                        </p:tav>
                                      </p:tavLst>
                                    </p:anim>
                                    <p:anim calcmode="lin" valueType="num">
                                      <p:cBhvr>
                                        <p:cTn id="20" dur="500" fill="hold"/>
                                        <p:tgtEl>
                                          <p:spTgt spid="17425"/>
                                        </p:tgtEl>
                                        <p:attrNameLst>
                                          <p:attrName>ppt_y</p:attrName>
                                        </p:attrNameLst>
                                      </p:cBhvr>
                                      <p:tavLst>
                                        <p:tav tm="0">
                                          <p:val>
                                            <p:strVal val="#ppt_y"/>
                                          </p:val>
                                        </p:tav>
                                        <p:tav tm="100000">
                                          <p:val>
                                            <p:strVal val="#ppt_y"/>
                                          </p:val>
                                        </p:tav>
                                      </p:tavLst>
                                    </p:anim>
                                    <p:anim calcmode="lin" valueType="num">
                                      <p:cBhvr>
                                        <p:cTn id="21" dur="500" fill="hold"/>
                                        <p:tgtEl>
                                          <p:spTgt spid="17425"/>
                                        </p:tgtEl>
                                        <p:attrNameLst>
                                          <p:attrName>ppt_w</p:attrName>
                                        </p:attrNameLst>
                                      </p:cBhvr>
                                      <p:tavLst>
                                        <p:tav tm="0">
                                          <p:val>
                                            <p:fltVal val="0"/>
                                          </p:val>
                                        </p:tav>
                                        <p:tav tm="100000">
                                          <p:val>
                                            <p:strVal val="#ppt_w"/>
                                          </p:val>
                                        </p:tav>
                                      </p:tavLst>
                                    </p:anim>
                                    <p:anim calcmode="lin" valueType="num">
                                      <p:cBhvr>
                                        <p:cTn id="22" dur="500" fill="hold"/>
                                        <p:tgtEl>
                                          <p:spTgt spid="17425"/>
                                        </p:tgtEl>
                                        <p:attrNameLst>
                                          <p:attrName>ppt_h</p:attrName>
                                        </p:attrNameLst>
                                      </p:cBhvr>
                                      <p:tavLst>
                                        <p:tav tm="0">
                                          <p:val>
                                            <p:strVal val="#ppt_h"/>
                                          </p:val>
                                        </p:tav>
                                        <p:tav tm="100000">
                                          <p:val>
                                            <p:strVal val="#ppt_h"/>
                                          </p:val>
                                        </p:tav>
                                      </p:tavLst>
                                    </p:anim>
                                  </p:childTnLst>
                                </p:cTn>
                              </p:par>
                              <p:par>
                                <p:cTn id="23" presetID="17" presetClass="entr" presetSubtype="8" fill="hold" nodeType="withEffect">
                                  <p:stCondLst>
                                    <p:cond delay="0"/>
                                  </p:stCondLst>
                                  <p:childTnLst>
                                    <p:set>
                                      <p:cBhvr>
                                        <p:cTn id="24" dur="1" fill="hold">
                                          <p:stCondLst>
                                            <p:cond delay="0"/>
                                          </p:stCondLst>
                                        </p:cTn>
                                        <p:tgtEl>
                                          <p:spTgt spid="17426"/>
                                        </p:tgtEl>
                                        <p:attrNameLst>
                                          <p:attrName>style.visibility</p:attrName>
                                        </p:attrNameLst>
                                      </p:cBhvr>
                                      <p:to>
                                        <p:strVal val="visible"/>
                                      </p:to>
                                    </p:set>
                                    <p:anim calcmode="lin" valueType="num">
                                      <p:cBhvr>
                                        <p:cTn id="25" dur="500" fill="hold"/>
                                        <p:tgtEl>
                                          <p:spTgt spid="17426"/>
                                        </p:tgtEl>
                                        <p:attrNameLst>
                                          <p:attrName>ppt_x</p:attrName>
                                        </p:attrNameLst>
                                      </p:cBhvr>
                                      <p:tavLst>
                                        <p:tav tm="0">
                                          <p:val>
                                            <p:strVal val="#ppt_x-#ppt_w/2"/>
                                          </p:val>
                                        </p:tav>
                                        <p:tav tm="100000">
                                          <p:val>
                                            <p:strVal val="#ppt_x"/>
                                          </p:val>
                                        </p:tav>
                                      </p:tavLst>
                                    </p:anim>
                                    <p:anim calcmode="lin" valueType="num">
                                      <p:cBhvr>
                                        <p:cTn id="26" dur="500" fill="hold"/>
                                        <p:tgtEl>
                                          <p:spTgt spid="17426"/>
                                        </p:tgtEl>
                                        <p:attrNameLst>
                                          <p:attrName>ppt_y</p:attrName>
                                        </p:attrNameLst>
                                      </p:cBhvr>
                                      <p:tavLst>
                                        <p:tav tm="0">
                                          <p:val>
                                            <p:strVal val="#ppt_y"/>
                                          </p:val>
                                        </p:tav>
                                        <p:tav tm="100000">
                                          <p:val>
                                            <p:strVal val="#ppt_y"/>
                                          </p:val>
                                        </p:tav>
                                      </p:tavLst>
                                    </p:anim>
                                    <p:anim calcmode="lin" valueType="num">
                                      <p:cBhvr>
                                        <p:cTn id="27" dur="500" fill="hold"/>
                                        <p:tgtEl>
                                          <p:spTgt spid="17426"/>
                                        </p:tgtEl>
                                        <p:attrNameLst>
                                          <p:attrName>ppt_w</p:attrName>
                                        </p:attrNameLst>
                                      </p:cBhvr>
                                      <p:tavLst>
                                        <p:tav tm="0">
                                          <p:val>
                                            <p:fltVal val="0"/>
                                          </p:val>
                                        </p:tav>
                                        <p:tav tm="100000">
                                          <p:val>
                                            <p:strVal val="#ppt_w"/>
                                          </p:val>
                                        </p:tav>
                                      </p:tavLst>
                                    </p:anim>
                                    <p:anim calcmode="lin" valueType="num">
                                      <p:cBhvr>
                                        <p:cTn id="28" dur="500" fill="hold"/>
                                        <p:tgtEl>
                                          <p:spTgt spid="17426"/>
                                        </p:tgtEl>
                                        <p:attrNameLst>
                                          <p:attrName>ppt_h</p:attrName>
                                        </p:attrNameLst>
                                      </p:cBhvr>
                                      <p:tavLst>
                                        <p:tav tm="0">
                                          <p:val>
                                            <p:strVal val="#ppt_h"/>
                                          </p:val>
                                        </p:tav>
                                        <p:tav tm="100000">
                                          <p:val>
                                            <p:strVal val="#ppt_h"/>
                                          </p:val>
                                        </p:tav>
                                      </p:tavLst>
                                    </p:anim>
                                  </p:childTnLst>
                                </p:cTn>
                              </p:par>
                              <p:par>
                                <p:cTn id="29" presetID="17" presetClass="entr" presetSubtype="8" fill="hold" nodeType="withEffect">
                                  <p:stCondLst>
                                    <p:cond delay="0"/>
                                  </p:stCondLst>
                                  <p:childTnLst>
                                    <p:set>
                                      <p:cBhvr>
                                        <p:cTn id="30" dur="1" fill="hold">
                                          <p:stCondLst>
                                            <p:cond delay="0"/>
                                          </p:stCondLst>
                                        </p:cTn>
                                        <p:tgtEl>
                                          <p:spTgt spid="17427"/>
                                        </p:tgtEl>
                                        <p:attrNameLst>
                                          <p:attrName>style.visibility</p:attrName>
                                        </p:attrNameLst>
                                      </p:cBhvr>
                                      <p:to>
                                        <p:strVal val="visible"/>
                                      </p:to>
                                    </p:set>
                                    <p:anim calcmode="lin" valueType="num">
                                      <p:cBhvr>
                                        <p:cTn id="31" dur="500" fill="hold"/>
                                        <p:tgtEl>
                                          <p:spTgt spid="17427"/>
                                        </p:tgtEl>
                                        <p:attrNameLst>
                                          <p:attrName>ppt_x</p:attrName>
                                        </p:attrNameLst>
                                      </p:cBhvr>
                                      <p:tavLst>
                                        <p:tav tm="0">
                                          <p:val>
                                            <p:strVal val="#ppt_x-#ppt_w/2"/>
                                          </p:val>
                                        </p:tav>
                                        <p:tav tm="100000">
                                          <p:val>
                                            <p:strVal val="#ppt_x"/>
                                          </p:val>
                                        </p:tav>
                                      </p:tavLst>
                                    </p:anim>
                                    <p:anim calcmode="lin" valueType="num">
                                      <p:cBhvr>
                                        <p:cTn id="32" dur="500" fill="hold"/>
                                        <p:tgtEl>
                                          <p:spTgt spid="17427"/>
                                        </p:tgtEl>
                                        <p:attrNameLst>
                                          <p:attrName>ppt_y</p:attrName>
                                        </p:attrNameLst>
                                      </p:cBhvr>
                                      <p:tavLst>
                                        <p:tav tm="0">
                                          <p:val>
                                            <p:strVal val="#ppt_y"/>
                                          </p:val>
                                        </p:tav>
                                        <p:tav tm="100000">
                                          <p:val>
                                            <p:strVal val="#ppt_y"/>
                                          </p:val>
                                        </p:tav>
                                      </p:tavLst>
                                    </p:anim>
                                    <p:anim calcmode="lin" valueType="num">
                                      <p:cBhvr>
                                        <p:cTn id="33" dur="500" fill="hold"/>
                                        <p:tgtEl>
                                          <p:spTgt spid="17427"/>
                                        </p:tgtEl>
                                        <p:attrNameLst>
                                          <p:attrName>ppt_w</p:attrName>
                                        </p:attrNameLst>
                                      </p:cBhvr>
                                      <p:tavLst>
                                        <p:tav tm="0">
                                          <p:val>
                                            <p:fltVal val="0"/>
                                          </p:val>
                                        </p:tav>
                                        <p:tav tm="100000">
                                          <p:val>
                                            <p:strVal val="#ppt_w"/>
                                          </p:val>
                                        </p:tav>
                                      </p:tavLst>
                                    </p:anim>
                                    <p:anim calcmode="lin" valueType="num">
                                      <p:cBhvr>
                                        <p:cTn id="34" dur="500" fill="hold"/>
                                        <p:tgtEl>
                                          <p:spTgt spid="17427"/>
                                        </p:tgtEl>
                                        <p:attrNameLst>
                                          <p:attrName>ppt_h</p:attrName>
                                        </p:attrNameLst>
                                      </p:cBhvr>
                                      <p:tavLst>
                                        <p:tav tm="0">
                                          <p:val>
                                            <p:strVal val="#ppt_h"/>
                                          </p:val>
                                        </p:tav>
                                        <p:tav tm="100000">
                                          <p:val>
                                            <p:strVal val="#ppt_h"/>
                                          </p:val>
                                        </p:tav>
                                      </p:tavLst>
                                    </p:anim>
                                  </p:childTnLst>
                                </p:cTn>
                              </p:par>
                              <p:par>
                                <p:cTn id="35" presetID="17" presetClass="entr" presetSubtype="8" fill="hold" nodeType="withEffect">
                                  <p:stCondLst>
                                    <p:cond delay="0"/>
                                  </p:stCondLst>
                                  <p:childTnLst>
                                    <p:set>
                                      <p:cBhvr>
                                        <p:cTn id="36" dur="1" fill="hold">
                                          <p:stCondLst>
                                            <p:cond delay="0"/>
                                          </p:stCondLst>
                                        </p:cTn>
                                        <p:tgtEl>
                                          <p:spTgt spid="17428"/>
                                        </p:tgtEl>
                                        <p:attrNameLst>
                                          <p:attrName>style.visibility</p:attrName>
                                        </p:attrNameLst>
                                      </p:cBhvr>
                                      <p:to>
                                        <p:strVal val="visible"/>
                                      </p:to>
                                    </p:set>
                                    <p:anim calcmode="lin" valueType="num">
                                      <p:cBhvr>
                                        <p:cTn id="37" dur="500" fill="hold"/>
                                        <p:tgtEl>
                                          <p:spTgt spid="17428"/>
                                        </p:tgtEl>
                                        <p:attrNameLst>
                                          <p:attrName>ppt_x</p:attrName>
                                        </p:attrNameLst>
                                      </p:cBhvr>
                                      <p:tavLst>
                                        <p:tav tm="0">
                                          <p:val>
                                            <p:strVal val="#ppt_x-#ppt_w/2"/>
                                          </p:val>
                                        </p:tav>
                                        <p:tav tm="100000">
                                          <p:val>
                                            <p:strVal val="#ppt_x"/>
                                          </p:val>
                                        </p:tav>
                                      </p:tavLst>
                                    </p:anim>
                                    <p:anim calcmode="lin" valueType="num">
                                      <p:cBhvr>
                                        <p:cTn id="38" dur="500" fill="hold"/>
                                        <p:tgtEl>
                                          <p:spTgt spid="17428"/>
                                        </p:tgtEl>
                                        <p:attrNameLst>
                                          <p:attrName>ppt_y</p:attrName>
                                        </p:attrNameLst>
                                      </p:cBhvr>
                                      <p:tavLst>
                                        <p:tav tm="0">
                                          <p:val>
                                            <p:strVal val="#ppt_y"/>
                                          </p:val>
                                        </p:tav>
                                        <p:tav tm="100000">
                                          <p:val>
                                            <p:strVal val="#ppt_y"/>
                                          </p:val>
                                        </p:tav>
                                      </p:tavLst>
                                    </p:anim>
                                    <p:anim calcmode="lin" valueType="num">
                                      <p:cBhvr>
                                        <p:cTn id="39" dur="500" fill="hold"/>
                                        <p:tgtEl>
                                          <p:spTgt spid="17428"/>
                                        </p:tgtEl>
                                        <p:attrNameLst>
                                          <p:attrName>ppt_w</p:attrName>
                                        </p:attrNameLst>
                                      </p:cBhvr>
                                      <p:tavLst>
                                        <p:tav tm="0">
                                          <p:val>
                                            <p:fltVal val="0"/>
                                          </p:val>
                                        </p:tav>
                                        <p:tav tm="100000">
                                          <p:val>
                                            <p:strVal val="#ppt_w"/>
                                          </p:val>
                                        </p:tav>
                                      </p:tavLst>
                                    </p:anim>
                                    <p:anim calcmode="lin" valueType="num">
                                      <p:cBhvr>
                                        <p:cTn id="40" dur="500" fill="hold"/>
                                        <p:tgtEl>
                                          <p:spTgt spid="17428"/>
                                        </p:tgtEl>
                                        <p:attrNameLst>
                                          <p:attrName>ppt_h</p:attrName>
                                        </p:attrNameLst>
                                      </p:cBhvr>
                                      <p:tavLst>
                                        <p:tav tm="0">
                                          <p:val>
                                            <p:strVal val="#ppt_h"/>
                                          </p:val>
                                        </p:tav>
                                        <p:tav tm="100000">
                                          <p:val>
                                            <p:strVal val="#ppt_h"/>
                                          </p:val>
                                        </p:tav>
                                      </p:tavLst>
                                    </p:anim>
                                  </p:childTnLst>
                                </p:cTn>
                              </p:par>
                              <p:par>
                                <p:cTn id="41" presetID="17" presetClass="entr" presetSubtype="8" fill="hold" nodeType="withEffect">
                                  <p:stCondLst>
                                    <p:cond delay="0"/>
                                  </p:stCondLst>
                                  <p:childTnLst>
                                    <p:set>
                                      <p:cBhvr>
                                        <p:cTn id="42" dur="1" fill="hold">
                                          <p:stCondLst>
                                            <p:cond delay="0"/>
                                          </p:stCondLst>
                                        </p:cTn>
                                        <p:tgtEl>
                                          <p:spTgt spid="17429"/>
                                        </p:tgtEl>
                                        <p:attrNameLst>
                                          <p:attrName>style.visibility</p:attrName>
                                        </p:attrNameLst>
                                      </p:cBhvr>
                                      <p:to>
                                        <p:strVal val="visible"/>
                                      </p:to>
                                    </p:set>
                                    <p:anim calcmode="lin" valueType="num">
                                      <p:cBhvr>
                                        <p:cTn id="43" dur="500" fill="hold"/>
                                        <p:tgtEl>
                                          <p:spTgt spid="17429"/>
                                        </p:tgtEl>
                                        <p:attrNameLst>
                                          <p:attrName>ppt_x</p:attrName>
                                        </p:attrNameLst>
                                      </p:cBhvr>
                                      <p:tavLst>
                                        <p:tav tm="0">
                                          <p:val>
                                            <p:strVal val="#ppt_x-#ppt_w/2"/>
                                          </p:val>
                                        </p:tav>
                                        <p:tav tm="100000">
                                          <p:val>
                                            <p:strVal val="#ppt_x"/>
                                          </p:val>
                                        </p:tav>
                                      </p:tavLst>
                                    </p:anim>
                                    <p:anim calcmode="lin" valueType="num">
                                      <p:cBhvr>
                                        <p:cTn id="44" dur="500" fill="hold"/>
                                        <p:tgtEl>
                                          <p:spTgt spid="17429"/>
                                        </p:tgtEl>
                                        <p:attrNameLst>
                                          <p:attrName>ppt_y</p:attrName>
                                        </p:attrNameLst>
                                      </p:cBhvr>
                                      <p:tavLst>
                                        <p:tav tm="0">
                                          <p:val>
                                            <p:strVal val="#ppt_y"/>
                                          </p:val>
                                        </p:tav>
                                        <p:tav tm="100000">
                                          <p:val>
                                            <p:strVal val="#ppt_y"/>
                                          </p:val>
                                        </p:tav>
                                      </p:tavLst>
                                    </p:anim>
                                    <p:anim calcmode="lin" valueType="num">
                                      <p:cBhvr>
                                        <p:cTn id="45" dur="500" fill="hold"/>
                                        <p:tgtEl>
                                          <p:spTgt spid="17429"/>
                                        </p:tgtEl>
                                        <p:attrNameLst>
                                          <p:attrName>ppt_w</p:attrName>
                                        </p:attrNameLst>
                                      </p:cBhvr>
                                      <p:tavLst>
                                        <p:tav tm="0">
                                          <p:val>
                                            <p:fltVal val="0"/>
                                          </p:val>
                                        </p:tav>
                                        <p:tav tm="100000">
                                          <p:val>
                                            <p:strVal val="#ppt_w"/>
                                          </p:val>
                                        </p:tav>
                                      </p:tavLst>
                                    </p:anim>
                                    <p:anim calcmode="lin" valueType="num">
                                      <p:cBhvr>
                                        <p:cTn id="46" dur="500" fill="hold"/>
                                        <p:tgtEl>
                                          <p:spTgt spid="17429"/>
                                        </p:tgtEl>
                                        <p:attrNameLst>
                                          <p:attrName>ppt_h</p:attrName>
                                        </p:attrNameLst>
                                      </p:cBhvr>
                                      <p:tavLst>
                                        <p:tav tm="0">
                                          <p:val>
                                            <p:strVal val="#ppt_h"/>
                                          </p:val>
                                        </p:tav>
                                        <p:tav tm="100000">
                                          <p:val>
                                            <p:strVal val="#ppt_h"/>
                                          </p:val>
                                        </p:tav>
                                      </p:tavLst>
                                    </p:anim>
                                  </p:childTnLst>
                                </p:cTn>
                              </p:par>
                              <p:par>
                                <p:cTn id="47" presetID="17" presetClass="entr" presetSubtype="8" fill="hold" nodeType="withEffect">
                                  <p:stCondLst>
                                    <p:cond delay="0"/>
                                  </p:stCondLst>
                                  <p:childTnLst>
                                    <p:set>
                                      <p:cBhvr>
                                        <p:cTn id="48" dur="1" fill="hold">
                                          <p:stCondLst>
                                            <p:cond delay="0"/>
                                          </p:stCondLst>
                                        </p:cTn>
                                        <p:tgtEl>
                                          <p:spTgt spid="17430"/>
                                        </p:tgtEl>
                                        <p:attrNameLst>
                                          <p:attrName>style.visibility</p:attrName>
                                        </p:attrNameLst>
                                      </p:cBhvr>
                                      <p:to>
                                        <p:strVal val="visible"/>
                                      </p:to>
                                    </p:set>
                                    <p:anim calcmode="lin" valueType="num">
                                      <p:cBhvr>
                                        <p:cTn id="49" dur="500" fill="hold"/>
                                        <p:tgtEl>
                                          <p:spTgt spid="17430"/>
                                        </p:tgtEl>
                                        <p:attrNameLst>
                                          <p:attrName>ppt_x</p:attrName>
                                        </p:attrNameLst>
                                      </p:cBhvr>
                                      <p:tavLst>
                                        <p:tav tm="0">
                                          <p:val>
                                            <p:strVal val="#ppt_x-#ppt_w/2"/>
                                          </p:val>
                                        </p:tav>
                                        <p:tav tm="100000">
                                          <p:val>
                                            <p:strVal val="#ppt_x"/>
                                          </p:val>
                                        </p:tav>
                                      </p:tavLst>
                                    </p:anim>
                                    <p:anim calcmode="lin" valueType="num">
                                      <p:cBhvr>
                                        <p:cTn id="50" dur="500" fill="hold"/>
                                        <p:tgtEl>
                                          <p:spTgt spid="17430"/>
                                        </p:tgtEl>
                                        <p:attrNameLst>
                                          <p:attrName>ppt_y</p:attrName>
                                        </p:attrNameLst>
                                      </p:cBhvr>
                                      <p:tavLst>
                                        <p:tav tm="0">
                                          <p:val>
                                            <p:strVal val="#ppt_y"/>
                                          </p:val>
                                        </p:tav>
                                        <p:tav tm="100000">
                                          <p:val>
                                            <p:strVal val="#ppt_y"/>
                                          </p:val>
                                        </p:tav>
                                      </p:tavLst>
                                    </p:anim>
                                    <p:anim calcmode="lin" valueType="num">
                                      <p:cBhvr>
                                        <p:cTn id="51" dur="500" fill="hold"/>
                                        <p:tgtEl>
                                          <p:spTgt spid="17430"/>
                                        </p:tgtEl>
                                        <p:attrNameLst>
                                          <p:attrName>ppt_w</p:attrName>
                                        </p:attrNameLst>
                                      </p:cBhvr>
                                      <p:tavLst>
                                        <p:tav tm="0">
                                          <p:val>
                                            <p:fltVal val="0"/>
                                          </p:val>
                                        </p:tav>
                                        <p:tav tm="100000">
                                          <p:val>
                                            <p:strVal val="#ppt_w"/>
                                          </p:val>
                                        </p:tav>
                                      </p:tavLst>
                                    </p:anim>
                                    <p:anim calcmode="lin" valueType="num">
                                      <p:cBhvr>
                                        <p:cTn id="52" dur="500" fill="hold"/>
                                        <p:tgtEl>
                                          <p:spTgt spid="17430"/>
                                        </p:tgtEl>
                                        <p:attrNameLst>
                                          <p:attrName>ppt_h</p:attrName>
                                        </p:attrNameLst>
                                      </p:cBhvr>
                                      <p:tavLst>
                                        <p:tav tm="0">
                                          <p:val>
                                            <p:strVal val="#ppt_h"/>
                                          </p:val>
                                        </p:tav>
                                        <p:tav tm="100000">
                                          <p:val>
                                            <p:strVal val="#ppt_h"/>
                                          </p:val>
                                        </p:tav>
                                      </p:tavLst>
                                    </p:anim>
                                  </p:childTnLst>
                                </p:cTn>
                              </p:par>
                            </p:childTnLst>
                          </p:cTn>
                        </p:par>
                        <p:par>
                          <p:cTn id="53" fill="hold">
                            <p:stCondLst>
                              <p:cond delay="500"/>
                            </p:stCondLst>
                            <p:childTnLst>
                              <p:par>
                                <p:cTn id="54" presetID="54" presetClass="entr" presetSubtype="0" accel="100000" fill="hold" nodeType="afterEffect">
                                  <p:stCondLst>
                                    <p:cond delay="0"/>
                                  </p:stCondLst>
                                  <p:childTnLst>
                                    <p:set>
                                      <p:cBhvr>
                                        <p:cTn id="55" dur="1" fill="hold">
                                          <p:stCondLst>
                                            <p:cond delay="0"/>
                                          </p:stCondLst>
                                        </p:cTn>
                                        <p:tgtEl>
                                          <p:spTgt spid="17418"/>
                                        </p:tgtEl>
                                        <p:attrNameLst>
                                          <p:attrName>style.visibility</p:attrName>
                                        </p:attrNameLst>
                                      </p:cBhvr>
                                      <p:to>
                                        <p:strVal val="visible"/>
                                      </p:to>
                                    </p:set>
                                    <p:anim calcmode="lin" valueType="num">
                                      <p:cBhvr>
                                        <p:cTn id="56" dur="500" fill="hold"/>
                                        <p:tgtEl>
                                          <p:spTgt spid="17418"/>
                                        </p:tgtEl>
                                        <p:attrNameLst>
                                          <p:attrName>ppt_w</p:attrName>
                                        </p:attrNameLst>
                                      </p:cBhvr>
                                      <p:tavLst>
                                        <p:tav tm="0">
                                          <p:val>
                                            <p:strVal val="#ppt_w*0.05"/>
                                          </p:val>
                                        </p:tav>
                                        <p:tav tm="100000">
                                          <p:val>
                                            <p:strVal val="#ppt_w"/>
                                          </p:val>
                                        </p:tav>
                                      </p:tavLst>
                                    </p:anim>
                                    <p:anim calcmode="lin" valueType="num">
                                      <p:cBhvr>
                                        <p:cTn id="57" dur="500" fill="hold"/>
                                        <p:tgtEl>
                                          <p:spTgt spid="17418"/>
                                        </p:tgtEl>
                                        <p:attrNameLst>
                                          <p:attrName>ppt_h</p:attrName>
                                        </p:attrNameLst>
                                      </p:cBhvr>
                                      <p:tavLst>
                                        <p:tav tm="0">
                                          <p:val>
                                            <p:strVal val="#ppt_h"/>
                                          </p:val>
                                        </p:tav>
                                        <p:tav tm="100000">
                                          <p:val>
                                            <p:strVal val="#ppt_h"/>
                                          </p:val>
                                        </p:tav>
                                      </p:tavLst>
                                    </p:anim>
                                    <p:anim calcmode="lin" valueType="num">
                                      <p:cBhvr>
                                        <p:cTn id="58" dur="500" fill="hold"/>
                                        <p:tgtEl>
                                          <p:spTgt spid="17418"/>
                                        </p:tgtEl>
                                        <p:attrNameLst>
                                          <p:attrName>ppt_x</p:attrName>
                                        </p:attrNameLst>
                                      </p:cBhvr>
                                      <p:tavLst>
                                        <p:tav tm="0">
                                          <p:val>
                                            <p:strVal val="#ppt_x-.2"/>
                                          </p:val>
                                        </p:tav>
                                        <p:tav tm="100000">
                                          <p:val>
                                            <p:strVal val="#ppt_x"/>
                                          </p:val>
                                        </p:tav>
                                      </p:tavLst>
                                    </p:anim>
                                    <p:anim calcmode="lin" valueType="num">
                                      <p:cBhvr>
                                        <p:cTn id="59" dur="500" fill="hold"/>
                                        <p:tgtEl>
                                          <p:spTgt spid="17418"/>
                                        </p:tgtEl>
                                        <p:attrNameLst>
                                          <p:attrName>ppt_y</p:attrName>
                                        </p:attrNameLst>
                                      </p:cBhvr>
                                      <p:tavLst>
                                        <p:tav tm="0">
                                          <p:val>
                                            <p:strVal val="#ppt_y"/>
                                          </p:val>
                                        </p:tav>
                                        <p:tav tm="100000">
                                          <p:val>
                                            <p:strVal val="#ppt_y"/>
                                          </p:val>
                                        </p:tav>
                                      </p:tavLst>
                                    </p:anim>
                                    <p:animEffect transition="in" filter="fade">
                                      <p:cBhvr>
                                        <p:cTn id="60" dur="500"/>
                                        <p:tgtEl>
                                          <p:spTgt spid="17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圆角矩形 11"/>
          <p:cNvPicPr>
            <a:picLocks noChangeArrowheads="1"/>
          </p:cNvPicPr>
          <p:nvPr/>
        </p:nvPicPr>
        <p:blipFill>
          <a:blip r:embed="rId2"/>
          <a:srcRect/>
          <a:stretch>
            <a:fillRect/>
          </a:stretch>
        </p:blipFill>
        <p:spPr bwMode="auto">
          <a:xfrm rot="-2684714">
            <a:off x="3773488" y="825500"/>
            <a:ext cx="1452562" cy="1584325"/>
          </a:xfrm>
          <a:prstGeom prst="rect">
            <a:avLst/>
          </a:prstGeom>
          <a:noFill/>
          <a:ln w="9525">
            <a:noFill/>
            <a:miter lim="800000"/>
            <a:headEnd/>
            <a:tailEnd/>
          </a:ln>
        </p:spPr>
      </p:pic>
      <p:pic>
        <p:nvPicPr>
          <p:cNvPr id="31746" name="圆角矩形 11"/>
          <p:cNvPicPr>
            <a:picLocks noChangeArrowheads="1"/>
          </p:cNvPicPr>
          <p:nvPr/>
        </p:nvPicPr>
        <p:blipFill>
          <a:blip r:embed="rId2"/>
          <a:srcRect/>
          <a:stretch>
            <a:fillRect/>
          </a:stretch>
        </p:blipFill>
        <p:spPr bwMode="auto">
          <a:xfrm rot="-390708">
            <a:off x="1522413" y="923925"/>
            <a:ext cx="3181350" cy="1519238"/>
          </a:xfrm>
          <a:prstGeom prst="rect">
            <a:avLst/>
          </a:prstGeom>
          <a:noFill/>
          <a:ln w="9525">
            <a:noFill/>
            <a:miter lim="800000"/>
            <a:headEnd/>
            <a:tailEnd/>
          </a:ln>
        </p:spPr>
      </p:pic>
      <p:pic>
        <p:nvPicPr>
          <p:cNvPr id="31747" name="圆角矩形 11"/>
          <p:cNvPicPr>
            <a:picLocks noChangeArrowheads="1"/>
          </p:cNvPicPr>
          <p:nvPr/>
        </p:nvPicPr>
        <p:blipFill>
          <a:blip r:embed="rId2"/>
          <a:srcRect/>
          <a:stretch>
            <a:fillRect/>
          </a:stretch>
        </p:blipFill>
        <p:spPr bwMode="auto">
          <a:xfrm rot="-6535171">
            <a:off x="4873625" y="892176"/>
            <a:ext cx="1882775" cy="1682750"/>
          </a:xfrm>
          <a:prstGeom prst="rect">
            <a:avLst/>
          </a:prstGeom>
          <a:noFill/>
          <a:ln w="9525">
            <a:noFill/>
            <a:miter lim="800000"/>
            <a:headEnd/>
            <a:tailEnd/>
          </a:ln>
        </p:spPr>
      </p:pic>
      <p:sp>
        <p:nvSpPr>
          <p:cNvPr id="31748"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技术优势</a:t>
            </a:r>
          </a:p>
        </p:txBody>
      </p:sp>
      <p:grpSp>
        <p:nvGrpSpPr>
          <p:cNvPr id="31749" name="组合 36"/>
          <p:cNvGrpSpPr>
            <a:grpSpLocks/>
          </p:cNvGrpSpPr>
          <p:nvPr/>
        </p:nvGrpSpPr>
        <p:grpSpPr bwMode="auto">
          <a:xfrm>
            <a:off x="1125538" y="1538288"/>
            <a:ext cx="1531937" cy="1547812"/>
            <a:chOff x="959610" y="1087095"/>
            <a:chExt cx="1800001" cy="1799998"/>
          </a:xfrm>
        </p:grpSpPr>
        <p:sp>
          <p:nvSpPr>
            <p:cNvPr id="24" name="椭圆 23"/>
            <p:cNvSpPr/>
            <p:nvPr/>
          </p:nvSpPr>
          <p:spPr bwMode="auto">
            <a:xfrm>
              <a:off x="959610" y="1087095"/>
              <a:ext cx="1800001" cy="1799998"/>
            </a:xfrm>
            <a:prstGeom prst="ellipse">
              <a:avLst/>
            </a:prstGeom>
            <a:gradFill flip="none" rotWithShape="1">
              <a:gsLst>
                <a:gs pos="0">
                  <a:srgbClr val="6EFF01"/>
                </a:gs>
                <a:gs pos="90000">
                  <a:srgbClr val="0F5000"/>
                </a:gs>
              </a:gsLst>
              <a:lin ang="2700000" scaled="1"/>
              <a:tileRect/>
            </a:gradFill>
            <a:ln w="0">
              <a:noFill/>
            </a:ln>
            <a:effectLst>
              <a:outerShdw blurRad="225425" dist="38100" dir="5220000" algn="ctr">
                <a:srgbClr val="000000">
                  <a:alpha val="33000"/>
                </a:srgbClr>
              </a:outerShdw>
            </a:effectLst>
            <a:scene3d>
              <a:camera prst="orthographicFront">
                <a:rot lat="17399997" lon="0" rev="0"/>
              </a:camera>
              <a:lightRig rig="flat" dir="t"/>
            </a:scene3d>
            <a:sp3d extrusionH="127000">
              <a:bevelT w="254000" h="254000" prst="artDeco"/>
              <a:extrusionClr>
                <a:schemeClr val="bg1">
                  <a:lumMod val="85000"/>
                </a:schemeClr>
              </a:extrusionClr>
              <a:contourClr>
                <a:srgbClr val="89FF8C"/>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1500" b="1" dirty="0">
                <a:solidFill>
                  <a:schemeClr val="bg1"/>
                </a:solidFill>
                <a:latin typeface="微软雅黑" pitchFamily="34" charset="-122"/>
                <a:ea typeface="微软雅黑" pitchFamily="34" charset="-122"/>
              </a:endParaRPr>
            </a:p>
          </p:txBody>
        </p:sp>
        <p:sp>
          <p:nvSpPr>
            <p:cNvPr id="25" name="TextBox 24"/>
            <p:cNvSpPr txBox="1"/>
            <p:nvPr/>
          </p:nvSpPr>
          <p:spPr bwMode="auto">
            <a:xfrm>
              <a:off x="962332" y="1802368"/>
              <a:ext cx="1775504" cy="338554"/>
            </a:xfrm>
            <a:prstGeom prst="rect">
              <a:avLst/>
            </a:prstGeom>
            <a:noFill/>
            <a:scene3d>
              <a:camera prst="orthographicFront"/>
              <a:lightRig rig="flat" dir="t"/>
            </a:scene3d>
            <a:sp3d/>
          </p:spPr>
          <p:txBody>
            <a:bodyPr>
              <a:spAutoFit/>
            </a:bodyPr>
            <a:lstStyle/>
            <a:p>
              <a:pPr algn="ctr" fontAlgn="auto">
                <a:spcBef>
                  <a:spcPts val="0"/>
                </a:spcBef>
                <a:spcAft>
                  <a:spcPts val="0"/>
                </a:spcAft>
                <a:defRPr/>
              </a:pPr>
              <a:r>
                <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开放平台</a:t>
              </a:r>
              <a:endPar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endParaRPr>
            </a:p>
          </p:txBody>
        </p:sp>
      </p:grpSp>
      <p:grpSp>
        <p:nvGrpSpPr>
          <p:cNvPr id="31750" name="组合 37"/>
          <p:cNvGrpSpPr>
            <a:grpSpLocks/>
          </p:cNvGrpSpPr>
          <p:nvPr/>
        </p:nvGrpSpPr>
        <p:grpSpPr bwMode="auto">
          <a:xfrm>
            <a:off x="6130925" y="1423988"/>
            <a:ext cx="1800225" cy="1798637"/>
            <a:chOff x="3589513" y="655578"/>
            <a:chExt cx="1800000" cy="1800002"/>
          </a:xfrm>
        </p:grpSpPr>
        <p:sp>
          <p:nvSpPr>
            <p:cNvPr id="27" name="椭圆 26"/>
            <p:cNvSpPr/>
            <p:nvPr/>
          </p:nvSpPr>
          <p:spPr bwMode="auto">
            <a:xfrm>
              <a:off x="3589513" y="655578"/>
              <a:ext cx="1800000" cy="1800002"/>
            </a:xfrm>
            <a:prstGeom prst="ellipse">
              <a:avLst/>
            </a:prstGeom>
            <a:gradFill flip="none" rotWithShape="1">
              <a:gsLst>
                <a:gs pos="0">
                  <a:srgbClr val="00DFF6"/>
                </a:gs>
                <a:gs pos="90000">
                  <a:srgbClr val="002774"/>
                </a:gs>
              </a:gsLst>
              <a:lin ang="2700000" scaled="1"/>
              <a:tileRect/>
            </a:gradFill>
            <a:ln w="0">
              <a:noFill/>
            </a:ln>
            <a:effectLst>
              <a:outerShdw blurRad="225425" dist="38100" dir="5220000" algn="ctr">
                <a:srgbClr val="000000">
                  <a:alpha val="33000"/>
                </a:srgbClr>
              </a:outerShdw>
            </a:effectLst>
            <a:scene3d>
              <a:camera prst="orthographicFront">
                <a:rot lat="17399997" lon="0" rev="0"/>
              </a:camera>
              <a:lightRig rig="flat" dir="t"/>
            </a:scene3d>
            <a:sp3d extrusionH="127000">
              <a:bevelT w="254000" h="254000" prst="artDeco"/>
              <a:extrusionClr>
                <a:schemeClr val="bg1">
                  <a:lumMod val="85000"/>
                </a:schemeClr>
              </a:extrusionClr>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1500" b="1" dirty="0">
                <a:solidFill>
                  <a:schemeClr val="bg1"/>
                </a:solidFill>
                <a:latin typeface="微软雅黑" pitchFamily="34" charset="-122"/>
                <a:ea typeface="微软雅黑" pitchFamily="34" charset="-122"/>
              </a:endParaRPr>
            </a:p>
          </p:txBody>
        </p:sp>
        <p:sp>
          <p:nvSpPr>
            <p:cNvPr id="28" name="TextBox 27"/>
            <p:cNvSpPr txBox="1"/>
            <p:nvPr/>
          </p:nvSpPr>
          <p:spPr bwMode="auto">
            <a:xfrm>
              <a:off x="3601761" y="1377564"/>
              <a:ext cx="1775504" cy="338554"/>
            </a:xfrm>
            <a:prstGeom prst="rect">
              <a:avLst/>
            </a:prstGeom>
            <a:noFill/>
            <a:scene3d>
              <a:camera prst="orthographicFront"/>
              <a:lightRig rig="flat" dir="t"/>
            </a:scene3d>
            <a:sp3d/>
          </p:spPr>
          <p:txBody>
            <a:bodyPr>
              <a:spAutoFit/>
            </a:bodyPr>
            <a:lstStyle/>
            <a:p>
              <a:pPr algn="ctr" fontAlgn="auto">
                <a:spcBef>
                  <a:spcPts val="0"/>
                </a:spcBef>
                <a:spcAft>
                  <a:spcPts val="0"/>
                </a:spcAft>
                <a:defRPr/>
              </a:pPr>
              <a:endPar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endParaRPr>
            </a:p>
          </p:txBody>
        </p:sp>
      </p:grpSp>
      <p:grpSp>
        <p:nvGrpSpPr>
          <p:cNvPr id="18439" name="组合 39"/>
          <p:cNvGrpSpPr>
            <a:grpSpLocks/>
          </p:cNvGrpSpPr>
          <p:nvPr/>
        </p:nvGrpSpPr>
        <p:grpSpPr bwMode="auto">
          <a:xfrm>
            <a:off x="573088" y="3048000"/>
            <a:ext cx="2570162" cy="2051050"/>
            <a:chOff x="1000020" y="2802224"/>
            <a:chExt cx="1620000" cy="1981079"/>
          </a:xfrm>
        </p:grpSpPr>
        <p:sp>
          <p:nvSpPr>
            <p:cNvPr id="15" name="矩形 14"/>
            <p:cNvSpPr/>
            <p:nvPr/>
          </p:nvSpPr>
          <p:spPr bwMode="auto">
            <a:xfrm>
              <a:off x="1000020" y="2802224"/>
              <a:ext cx="1620000" cy="1981079"/>
            </a:xfrm>
            <a:prstGeom prst="rect">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18" name="矩形 17"/>
            <p:cNvSpPr/>
            <p:nvPr/>
          </p:nvSpPr>
          <p:spPr>
            <a:xfrm>
              <a:off x="1081070" y="2877358"/>
              <a:ext cx="1429883" cy="1309475"/>
            </a:xfrm>
            <a:prstGeom prst="rect">
              <a:avLst/>
            </a:prstGeom>
          </p:spPr>
          <p:txBody>
            <a:bodyPr>
              <a:spAutoFit/>
            </a:bodyPr>
            <a:lstStyle/>
            <a:p>
              <a:pPr marL="0" lvl="2" defTabSz="912813" eaLnBrk="0" fontAlgn="auto" hangingPunct="0">
                <a:lnSpc>
                  <a:spcPct val="150000"/>
                </a:lnSpc>
                <a:spcBef>
                  <a:spcPts val="0"/>
                </a:spcBef>
                <a:spcAft>
                  <a:spcPts val="0"/>
                </a:spcAft>
                <a:buClr>
                  <a:srgbClr val="0070C0"/>
                </a:buClr>
                <a:buSzPct val="80000"/>
                <a:tabLst>
                  <a:tab pos="136525" algn="l"/>
                </a:tabLst>
                <a:defRPr/>
              </a:pPr>
              <a:r>
                <a:rPr lang="zh-CN" altLang="en-US" sz="1200" dirty="0">
                  <a:latin typeface="微软雅黑" pitchFamily="34" charset="-122"/>
                  <a:ea typeface="微软雅黑" pitchFamily="34" charset="-122"/>
                </a:rPr>
                <a:t>系统平台基于云计算先进技术和服务理念，而提供的开放数据分享对接平台。通过这个平台，第三方内容供应商和开发商的应用可以方便进入系统，提供给大学生</a:t>
              </a:r>
              <a:r>
                <a:rPr lang="zh-CN" altLang="en-US" sz="1200" dirty="0">
                  <a:latin typeface="微软雅黑" pitchFamily="34" charset="-122"/>
                  <a:ea typeface="微软雅黑" pitchFamily="34" charset="-122"/>
                </a:rPr>
                <a:t>使用。</a:t>
              </a:r>
              <a:endParaRPr lang="zh-CN" altLang="en-US" sz="1200" spc="50" dirty="0">
                <a:ln w="11430"/>
                <a:latin typeface="微软雅黑" pitchFamily="34" charset="-122"/>
                <a:ea typeface="微软雅黑" pitchFamily="34" charset="-122"/>
              </a:endParaRPr>
            </a:p>
          </p:txBody>
        </p:sp>
      </p:grpSp>
      <p:pic>
        <p:nvPicPr>
          <p:cNvPr id="34" name="Picture 31" descr="cloud.png"/>
          <p:cNvPicPr>
            <a:picLocks noChangeAspect="1"/>
          </p:cNvPicPr>
          <p:nvPr/>
        </p:nvPicPr>
        <p:blipFill>
          <a:blip r:embed="rId3"/>
          <a:stretch>
            <a:fillRect/>
          </a:stretch>
        </p:blipFill>
        <p:spPr bwMode="auto">
          <a:xfrm>
            <a:off x="3159125" y="439738"/>
            <a:ext cx="2908300" cy="1246187"/>
          </a:xfrm>
          <a:prstGeom prst="rect">
            <a:avLst/>
          </a:prstGeom>
          <a:noFill/>
          <a:effectLst>
            <a:outerShdw blurRad="50800" dist="38100" dir="2700000" algn="tl" rotWithShape="0">
              <a:prstClr val="black">
                <a:alpha val="40000"/>
              </a:prstClr>
            </a:outerShdw>
          </a:effectLst>
        </p:spPr>
      </p:pic>
      <p:sp>
        <p:nvSpPr>
          <p:cNvPr id="31753" name="TextBox 35"/>
          <p:cNvSpPr txBox="1">
            <a:spLocks noChangeArrowheads="1"/>
          </p:cNvSpPr>
          <p:nvPr/>
        </p:nvSpPr>
        <p:spPr bwMode="auto">
          <a:xfrm>
            <a:off x="4146550" y="755650"/>
            <a:ext cx="800100" cy="338138"/>
          </a:xfrm>
          <a:prstGeom prst="rect">
            <a:avLst/>
          </a:prstGeom>
          <a:noFill/>
          <a:ln w="9525">
            <a:noFill/>
            <a:miter lim="800000"/>
            <a:headEnd/>
            <a:tailEnd/>
          </a:ln>
        </p:spPr>
        <p:txBody>
          <a:bodyPr wrap="none">
            <a:spAutoFit/>
          </a:bodyPr>
          <a:lstStyle/>
          <a:p>
            <a:r>
              <a:rPr lang="zh-CN" altLang="en-US" sz="1600" b="1">
                <a:latin typeface="微软雅黑" pitchFamily="34" charset="-122"/>
                <a:ea typeface="微软雅黑" pitchFamily="34" charset="-122"/>
              </a:rPr>
              <a:t>云技术</a:t>
            </a:r>
          </a:p>
        </p:txBody>
      </p:sp>
      <p:sp>
        <p:nvSpPr>
          <p:cNvPr id="47" name="矩形 46"/>
          <p:cNvSpPr/>
          <p:nvPr/>
        </p:nvSpPr>
        <p:spPr bwMode="auto">
          <a:xfrm>
            <a:off x="6021388" y="3116263"/>
            <a:ext cx="2714625" cy="336550"/>
          </a:xfrm>
          <a:prstGeom prst="rect">
            <a:avLst/>
          </a:prstGeom>
        </p:spPr>
        <p:txBody>
          <a:bodyPr>
            <a:spAutoFit/>
          </a:bodyPr>
          <a:lstStyle/>
          <a:p>
            <a:pPr marL="0" lvl="2" defTabSz="912813" eaLnBrk="0" fontAlgn="auto" hangingPunct="0">
              <a:lnSpc>
                <a:spcPct val="150000"/>
              </a:lnSpc>
              <a:spcBef>
                <a:spcPts val="0"/>
              </a:spcBef>
              <a:spcAft>
                <a:spcPts val="0"/>
              </a:spcAft>
              <a:buClr>
                <a:srgbClr val="0070C0"/>
              </a:buClr>
              <a:buSzPct val="80000"/>
              <a:tabLst>
                <a:tab pos="136525" algn="l"/>
              </a:tabLst>
              <a:defRPr/>
            </a:pPr>
            <a:endParaRPr lang="zh-CN" altLang="en-US" sz="1200" spc="50" dirty="0">
              <a:ln w="11430"/>
              <a:latin typeface="微软雅黑" pitchFamily="34" charset="-122"/>
              <a:ea typeface="微软雅黑" pitchFamily="34" charset="-122"/>
            </a:endParaRPr>
          </a:p>
        </p:txBody>
      </p:sp>
      <p:grpSp>
        <p:nvGrpSpPr>
          <p:cNvPr id="31755" name="组合 36"/>
          <p:cNvGrpSpPr>
            <a:grpSpLocks/>
          </p:cNvGrpSpPr>
          <p:nvPr/>
        </p:nvGrpSpPr>
        <p:grpSpPr bwMode="auto">
          <a:xfrm>
            <a:off x="3775075" y="1538288"/>
            <a:ext cx="1549400" cy="1547812"/>
            <a:chOff x="1007077" y="-109213"/>
            <a:chExt cx="1819652" cy="1799998"/>
          </a:xfrm>
        </p:grpSpPr>
        <p:sp>
          <p:nvSpPr>
            <p:cNvPr id="22" name="椭圆 21"/>
            <p:cNvSpPr/>
            <p:nvPr/>
          </p:nvSpPr>
          <p:spPr bwMode="auto">
            <a:xfrm>
              <a:off x="1026728" y="-109213"/>
              <a:ext cx="1800001" cy="1799998"/>
            </a:xfrm>
            <a:prstGeom prst="ellipse">
              <a:avLst/>
            </a:prstGeom>
            <a:solidFill>
              <a:srgbClr val="253AA3"/>
            </a:solidFill>
            <a:ln w="0">
              <a:noFill/>
            </a:ln>
            <a:effectLst>
              <a:outerShdw blurRad="225425" dist="38100" dir="5220000" algn="ctr">
                <a:srgbClr val="000000">
                  <a:alpha val="33000"/>
                </a:srgbClr>
              </a:outerShdw>
            </a:effectLst>
            <a:scene3d>
              <a:camera prst="orthographicFront">
                <a:rot lat="17399997" lon="0" rev="0"/>
              </a:camera>
              <a:lightRig rig="flat" dir="t"/>
            </a:scene3d>
            <a:sp3d extrusionH="127000">
              <a:bevelT w="254000" h="254000" prst="artDeco"/>
              <a:extrusionClr>
                <a:schemeClr val="bg1">
                  <a:lumMod val="85000"/>
                </a:schemeClr>
              </a:extrusionClr>
              <a:contourClr>
                <a:srgbClr val="89FF8C"/>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1500" b="1" dirty="0">
                <a:solidFill>
                  <a:schemeClr val="bg1"/>
                </a:solidFill>
                <a:latin typeface="微软雅黑" pitchFamily="34" charset="-122"/>
                <a:ea typeface="微软雅黑" pitchFamily="34" charset="-122"/>
              </a:endParaRPr>
            </a:p>
          </p:txBody>
        </p:sp>
        <p:sp>
          <p:nvSpPr>
            <p:cNvPr id="23" name="TextBox 22"/>
            <p:cNvSpPr txBox="1"/>
            <p:nvPr/>
          </p:nvSpPr>
          <p:spPr bwMode="auto">
            <a:xfrm>
              <a:off x="1007077" y="594983"/>
              <a:ext cx="1775507" cy="393715"/>
            </a:xfrm>
            <a:prstGeom prst="rect">
              <a:avLst/>
            </a:prstGeom>
            <a:noFill/>
            <a:scene3d>
              <a:camera prst="orthographicFront"/>
              <a:lightRig rig="flat" dir="t"/>
            </a:scene3d>
            <a:sp3d/>
          </p:spPr>
          <p:txBody>
            <a:bodyPr>
              <a:spAutoFit/>
            </a:bodyPr>
            <a:lstStyle/>
            <a:p>
              <a:pPr algn="ctr" fontAlgn="auto">
                <a:spcBef>
                  <a:spcPts val="0"/>
                </a:spcBef>
                <a:spcAft>
                  <a:spcPts val="0"/>
                </a:spcAft>
                <a:defRPr/>
              </a:pPr>
              <a:r>
                <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资源管理</a:t>
              </a:r>
              <a:endPar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endParaRPr>
            </a:p>
          </p:txBody>
        </p:sp>
      </p:grpSp>
      <p:grpSp>
        <p:nvGrpSpPr>
          <p:cNvPr id="26" name="组合 39"/>
          <p:cNvGrpSpPr>
            <a:grpSpLocks/>
          </p:cNvGrpSpPr>
          <p:nvPr/>
        </p:nvGrpSpPr>
        <p:grpSpPr bwMode="auto">
          <a:xfrm>
            <a:off x="3325813" y="3057525"/>
            <a:ext cx="2570162" cy="2051050"/>
            <a:chOff x="1000020" y="2802224"/>
            <a:chExt cx="1620000" cy="1981079"/>
          </a:xfrm>
        </p:grpSpPr>
        <p:sp>
          <p:nvSpPr>
            <p:cNvPr id="29" name="矩形 28"/>
            <p:cNvSpPr/>
            <p:nvPr/>
          </p:nvSpPr>
          <p:spPr bwMode="auto">
            <a:xfrm>
              <a:off x="1000020" y="2802224"/>
              <a:ext cx="1620000" cy="1981079"/>
            </a:xfrm>
            <a:prstGeom prst="rect">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30" name="矩形 29"/>
            <p:cNvSpPr/>
            <p:nvPr/>
          </p:nvSpPr>
          <p:spPr>
            <a:xfrm>
              <a:off x="1081070" y="2877358"/>
              <a:ext cx="1429883" cy="1694343"/>
            </a:xfrm>
            <a:prstGeom prst="rect">
              <a:avLst/>
            </a:prstGeom>
          </p:spPr>
          <p:txBody>
            <a:bodyPr>
              <a:spAutoFit/>
            </a:bodyPr>
            <a:lstStyle/>
            <a:p>
              <a:pPr marL="0" lvl="2" defTabSz="912813" eaLnBrk="0" fontAlgn="auto" hangingPunct="0">
                <a:lnSpc>
                  <a:spcPct val="150000"/>
                </a:lnSpc>
                <a:spcBef>
                  <a:spcPts val="0"/>
                </a:spcBef>
                <a:spcAft>
                  <a:spcPts val="0"/>
                </a:spcAft>
                <a:buClr>
                  <a:srgbClr val="0070C0"/>
                </a:buClr>
                <a:buSzPct val="80000"/>
                <a:tabLst>
                  <a:tab pos="136525" algn="l"/>
                </a:tabLst>
                <a:defRPr/>
              </a:pPr>
              <a:r>
                <a:rPr lang="zh-CN" altLang="en-US" sz="1200" dirty="0">
                  <a:latin typeface="微软雅黑" pitchFamily="34" charset="-122"/>
                  <a:ea typeface="微软雅黑" pitchFamily="34" charset="-122"/>
                </a:rPr>
                <a:t>采用“云技术”对计算机的软件、游戏进行管理，整合虚拟化、软件流等多项底层为一身，省去了各类软件、游戏安装过程中的复杂步骤，软件游戏从此跳过安装直接使用。</a:t>
              </a:r>
              <a:endParaRPr lang="zh-CN" altLang="en-US" sz="1200" spc="50" dirty="0">
                <a:ln w="11430"/>
                <a:latin typeface="微软雅黑" pitchFamily="34" charset="-122"/>
                <a:ea typeface="微软雅黑" pitchFamily="34" charset="-122"/>
              </a:endParaRPr>
            </a:p>
          </p:txBody>
        </p:sp>
      </p:grpSp>
      <p:sp>
        <p:nvSpPr>
          <p:cNvPr id="35" name="TextBox 34"/>
          <p:cNvSpPr txBox="1"/>
          <p:nvPr/>
        </p:nvSpPr>
        <p:spPr bwMode="auto">
          <a:xfrm>
            <a:off x="6261100" y="2143824"/>
            <a:ext cx="1511809" cy="338554"/>
          </a:xfrm>
          <a:prstGeom prst="rect">
            <a:avLst/>
          </a:prstGeom>
          <a:noFill/>
          <a:scene3d>
            <a:camera prst="orthographicFront"/>
            <a:lightRig rig="flat" dir="t"/>
          </a:scene3d>
          <a:sp3d/>
        </p:spPr>
        <p:txBody>
          <a:bodyPr>
            <a:spAutoFit/>
          </a:bodyPr>
          <a:lstStyle/>
          <a:p>
            <a:pPr algn="ctr" fontAlgn="auto">
              <a:spcBef>
                <a:spcPts val="0"/>
              </a:spcBef>
              <a:spcAft>
                <a:spcPts val="0"/>
              </a:spcAft>
              <a:defRPr/>
            </a:pPr>
            <a:r>
              <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混合模式</a:t>
            </a:r>
            <a:endPar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endParaRPr>
          </a:p>
        </p:txBody>
      </p:sp>
      <p:grpSp>
        <p:nvGrpSpPr>
          <p:cNvPr id="44" name="组合 39"/>
          <p:cNvGrpSpPr>
            <a:grpSpLocks/>
          </p:cNvGrpSpPr>
          <p:nvPr/>
        </p:nvGrpSpPr>
        <p:grpSpPr bwMode="auto">
          <a:xfrm>
            <a:off x="6135688" y="3057525"/>
            <a:ext cx="2570162" cy="2051050"/>
            <a:chOff x="1000020" y="2802224"/>
            <a:chExt cx="1620000" cy="1981079"/>
          </a:xfrm>
        </p:grpSpPr>
        <p:sp>
          <p:nvSpPr>
            <p:cNvPr id="45" name="矩形 44"/>
            <p:cNvSpPr/>
            <p:nvPr/>
          </p:nvSpPr>
          <p:spPr bwMode="auto">
            <a:xfrm>
              <a:off x="1000020" y="2802224"/>
              <a:ext cx="1620000" cy="1981079"/>
            </a:xfrm>
            <a:prstGeom prst="rect">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48" name="矩形 47"/>
            <p:cNvSpPr/>
            <p:nvPr/>
          </p:nvSpPr>
          <p:spPr>
            <a:xfrm>
              <a:off x="1081070" y="2877358"/>
              <a:ext cx="1429883" cy="1395342"/>
            </a:xfrm>
            <a:prstGeom prst="rect">
              <a:avLst/>
            </a:prstGeom>
          </p:spPr>
          <p:txBody>
            <a:bodyPr>
              <a:spAutoFit/>
            </a:bodyPr>
            <a:lstStyle/>
            <a:p>
              <a:pPr marL="0" lvl="2" defTabSz="912813" eaLnBrk="0" fontAlgn="auto" hangingPunct="0">
                <a:lnSpc>
                  <a:spcPct val="150000"/>
                </a:lnSpc>
                <a:spcBef>
                  <a:spcPts val="0"/>
                </a:spcBef>
                <a:spcAft>
                  <a:spcPts val="0"/>
                </a:spcAft>
                <a:buClr>
                  <a:srgbClr val="0070C0"/>
                </a:buClr>
                <a:buSzPct val="80000"/>
                <a:tabLst>
                  <a:tab pos="136525" algn="l"/>
                </a:tabLst>
                <a:defRPr/>
              </a:pPr>
              <a:r>
                <a:rPr lang="zh-CN" altLang="en-US" sz="1200" spc="50" dirty="0">
                  <a:ln w="11430"/>
                  <a:latin typeface="微软雅黑" pitchFamily="34" charset="-122"/>
                  <a:ea typeface="微软雅黑" pitchFamily="34" charset="-122"/>
                </a:rPr>
                <a:t>系统平台架构采用</a:t>
              </a:r>
              <a:r>
                <a:rPr lang="en-US" altLang="zh-CN" sz="1200" spc="50" dirty="0">
                  <a:ln w="11430"/>
                  <a:latin typeface="微软雅黑" pitchFamily="34" charset="-122"/>
                  <a:ea typeface="微软雅黑" pitchFamily="34" charset="-122"/>
                </a:rPr>
                <a:t>C/S</a:t>
              </a:r>
              <a:r>
                <a:rPr lang="zh-CN" altLang="en-US" sz="1200" spc="50" dirty="0">
                  <a:ln w="11430"/>
                  <a:latin typeface="微软雅黑" pitchFamily="34" charset="-122"/>
                  <a:ea typeface="微软雅黑" pitchFamily="34" charset="-122"/>
                </a:rPr>
                <a:t>和</a:t>
              </a:r>
              <a:r>
                <a:rPr lang="en-US" altLang="zh-CN" sz="1200" spc="50" dirty="0">
                  <a:ln w="11430"/>
                  <a:latin typeface="微软雅黑" pitchFamily="34" charset="-122"/>
                  <a:ea typeface="微软雅黑" pitchFamily="34" charset="-122"/>
                </a:rPr>
                <a:t>B/S</a:t>
              </a:r>
              <a:r>
                <a:rPr lang="zh-CN" altLang="en-US" sz="1200" spc="50" dirty="0">
                  <a:ln w="11430"/>
                  <a:latin typeface="微软雅黑" pitchFamily="34" charset="-122"/>
                  <a:ea typeface="微软雅黑" pitchFamily="34" charset="-122"/>
                </a:rPr>
                <a:t>混合模式，充分发挥客户端与</a:t>
              </a:r>
              <a:r>
                <a:rPr lang="en-US" altLang="zh-CN" sz="1200" spc="50" dirty="0">
                  <a:ln w="11430"/>
                  <a:latin typeface="微软雅黑" pitchFamily="34" charset="-122"/>
                  <a:ea typeface="微软雅黑" pitchFamily="34" charset="-122"/>
                </a:rPr>
                <a:t>web</a:t>
              </a:r>
              <a:r>
                <a:rPr lang="zh-CN" altLang="en-US" sz="1200" spc="50" dirty="0">
                  <a:ln w="11430"/>
                  <a:latin typeface="微软雅黑" pitchFamily="34" charset="-122"/>
                  <a:ea typeface="微软雅黑" pitchFamily="34" charset="-122"/>
                </a:rPr>
                <a:t>各自的优势，与单一</a:t>
              </a:r>
              <a:r>
                <a:rPr lang="en-US" altLang="zh-CN" sz="1200" spc="50" dirty="0">
                  <a:ln w="11430"/>
                  <a:latin typeface="微软雅黑" pitchFamily="34" charset="-122"/>
                  <a:ea typeface="微软雅黑" pitchFamily="34" charset="-122"/>
                </a:rPr>
                <a:t>B/S</a:t>
              </a:r>
              <a:r>
                <a:rPr lang="zh-CN" altLang="en-US" sz="1200" spc="50" dirty="0">
                  <a:ln w="11430"/>
                  <a:latin typeface="微软雅黑" pitchFamily="34" charset="-122"/>
                  <a:ea typeface="微软雅黑" pitchFamily="34" charset="-122"/>
                </a:rPr>
                <a:t>模式相比，对用户的电脑有着更强的控制权。</a:t>
              </a:r>
              <a:endParaRPr lang="zh-CN" altLang="en-US" sz="1200" spc="50" dirty="0">
                <a:ln w="11430"/>
                <a:latin typeface="微软雅黑" pitchFamily="34" charset="-122"/>
                <a:ea typeface="微软雅黑" pitchFamily="34"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18439"/>
                                        </p:tgtEl>
                                        <p:attrNameLst>
                                          <p:attrName>style.visibility</p:attrName>
                                        </p:attrNameLst>
                                      </p:cBhvr>
                                      <p:to>
                                        <p:strVal val="visible"/>
                                      </p:to>
                                    </p:set>
                                    <p:anim calcmode="lin" valueType="num">
                                      <p:cBhvr>
                                        <p:cTn id="7" dur="1000" fill="hold"/>
                                        <p:tgtEl>
                                          <p:spTgt spid="18439"/>
                                        </p:tgtEl>
                                        <p:attrNameLst>
                                          <p:attrName>ppt_x</p:attrName>
                                        </p:attrNameLst>
                                      </p:cBhvr>
                                      <p:tavLst>
                                        <p:tav tm="0">
                                          <p:val>
                                            <p:strVal val="#ppt_x"/>
                                          </p:val>
                                        </p:tav>
                                        <p:tav tm="100000">
                                          <p:val>
                                            <p:strVal val="#ppt_x"/>
                                          </p:val>
                                        </p:tav>
                                      </p:tavLst>
                                    </p:anim>
                                    <p:anim calcmode="lin" valueType="num">
                                      <p:cBhvr>
                                        <p:cTn id="8" dur="1000" fill="hold"/>
                                        <p:tgtEl>
                                          <p:spTgt spid="18439"/>
                                        </p:tgtEl>
                                        <p:attrNameLst>
                                          <p:attrName>ppt_y</p:attrName>
                                        </p:attrNameLst>
                                      </p:cBhvr>
                                      <p:tavLst>
                                        <p:tav tm="0">
                                          <p:val>
                                            <p:strVal val="#ppt_y-#ppt_h/2"/>
                                          </p:val>
                                        </p:tav>
                                        <p:tav tm="100000">
                                          <p:val>
                                            <p:strVal val="#ppt_y"/>
                                          </p:val>
                                        </p:tav>
                                      </p:tavLst>
                                    </p:anim>
                                    <p:anim calcmode="lin" valueType="num">
                                      <p:cBhvr>
                                        <p:cTn id="9" dur="1000" fill="hold"/>
                                        <p:tgtEl>
                                          <p:spTgt spid="18439"/>
                                        </p:tgtEl>
                                        <p:attrNameLst>
                                          <p:attrName>ppt_w</p:attrName>
                                        </p:attrNameLst>
                                      </p:cBhvr>
                                      <p:tavLst>
                                        <p:tav tm="0">
                                          <p:val>
                                            <p:strVal val="#ppt_w"/>
                                          </p:val>
                                        </p:tav>
                                        <p:tav tm="100000">
                                          <p:val>
                                            <p:strVal val="#ppt_w"/>
                                          </p:val>
                                        </p:tav>
                                      </p:tavLst>
                                    </p:anim>
                                    <p:anim calcmode="lin" valueType="num">
                                      <p:cBhvr>
                                        <p:cTn id="10" dur="1000" fill="hold"/>
                                        <p:tgtEl>
                                          <p:spTgt spid="18439"/>
                                        </p:tgtEl>
                                        <p:attrNameLst>
                                          <p:attrName>ppt_h</p:attrName>
                                        </p:attrNameLst>
                                      </p:cBhvr>
                                      <p:tavLst>
                                        <p:tav tm="0">
                                          <p:val>
                                            <p:fltVal val="0"/>
                                          </p:val>
                                        </p:tav>
                                        <p:tav tm="100000">
                                          <p:val>
                                            <p:strVal val="#ppt_h"/>
                                          </p:val>
                                        </p:tav>
                                      </p:tavLst>
                                    </p:anim>
                                  </p:childTnLst>
                                </p:cTn>
                              </p:par>
                            </p:childTnLst>
                          </p:cTn>
                        </p:par>
                        <p:par>
                          <p:cTn id="11" fill="hold">
                            <p:stCondLst>
                              <p:cond delay="1000"/>
                            </p:stCondLst>
                            <p:childTnLst>
                              <p:par>
                                <p:cTn id="12" presetID="17" presetClass="entr" presetSubtype="1"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ppt_h/2"/>
                                          </p:val>
                                        </p:tav>
                                        <p:tav tm="100000">
                                          <p:val>
                                            <p:strVal val="#ppt_y"/>
                                          </p:val>
                                        </p:tav>
                                      </p:tavLst>
                                    </p:anim>
                                    <p:anim calcmode="lin" valueType="num">
                                      <p:cBhvr>
                                        <p:cTn id="16" dur="1000" fill="hold"/>
                                        <p:tgtEl>
                                          <p:spTgt spid="26"/>
                                        </p:tgtEl>
                                        <p:attrNameLst>
                                          <p:attrName>ppt_w</p:attrName>
                                        </p:attrNameLst>
                                      </p:cBhvr>
                                      <p:tavLst>
                                        <p:tav tm="0">
                                          <p:val>
                                            <p:strVal val="#ppt_w"/>
                                          </p:val>
                                        </p:tav>
                                        <p:tav tm="100000">
                                          <p:val>
                                            <p:strVal val="#ppt_w"/>
                                          </p:val>
                                        </p:tav>
                                      </p:tavLst>
                                    </p:anim>
                                    <p:anim calcmode="lin" valueType="num">
                                      <p:cBhvr>
                                        <p:cTn id="17" dur="1000" fill="hold"/>
                                        <p:tgtEl>
                                          <p:spTgt spid="26"/>
                                        </p:tgtEl>
                                        <p:attrNameLst>
                                          <p:attrName>ppt_h</p:attrName>
                                        </p:attrNameLst>
                                      </p:cBhvr>
                                      <p:tavLst>
                                        <p:tav tm="0">
                                          <p:val>
                                            <p:fltVal val="0"/>
                                          </p:val>
                                        </p:tav>
                                        <p:tav tm="100000">
                                          <p:val>
                                            <p:strVal val="#ppt_h"/>
                                          </p:val>
                                        </p:tav>
                                      </p:tavLst>
                                    </p:anim>
                                  </p:childTnLst>
                                </p:cTn>
                              </p:par>
                            </p:childTnLst>
                          </p:cTn>
                        </p:par>
                        <p:par>
                          <p:cTn id="18" fill="hold">
                            <p:stCondLst>
                              <p:cond delay="2000"/>
                            </p:stCondLst>
                            <p:childTnLst>
                              <p:par>
                                <p:cTn id="19" presetID="17" presetClass="entr" presetSubtype="1"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p:cTn id="21" dur="1000" fill="hold"/>
                                        <p:tgtEl>
                                          <p:spTgt spid="44"/>
                                        </p:tgtEl>
                                        <p:attrNameLst>
                                          <p:attrName>ppt_x</p:attrName>
                                        </p:attrNameLst>
                                      </p:cBhvr>
                                      <p:tavLst>
                                        <p:tav tm="0">
                                          <p:val>
                                            <p:strVal val="#ppt_x"/>
                                          </p:val>
                                        </p:tav>
                                        <p:tav tm="100000">
                                          <p:val>
                                            <p:strVal val="#ppt_x"/>
                                          </p:val>
                                        </p:tav>
                                      </p:tavLst>
                                    </p:anim>
                                    <p:anim calcmode="lin" valueType="num">
                                      <p:cBhvr>
                                        <p:cTn id="22" dur="1000" fill="hold"/>
                                        <p:tgtEl>
                                          <p:spTgt spid="44"/>
                                        </p:tgtEl>
                                        <p:attrNameLst>
                                          <p:attrName>ppt_y</p:attrName>
                                        </p:attrNameLst>
                                      </p:cBhvr>
                                      <p:tavLst>
                                        <p:tav tm="0">
                                          <p:val>
                                            <p:strVal val="#ppt_y-#ppt_h/2"/>
                                          </p:val>
                                        </p:tav>
                                        <p:tav tm="100000">
                                          <p:val>
                                            <p:strVal val="#ppt_y"/>
                                          </p:val>
                                        </p:tav>
                                      </p:tavLst>
                                    </p:anim>
                                    <p:anim calcmode="lin" valueType="num">
                                      <p:cBhvr>
                                        <p:cTn id="23" dur="1000" fill="hold"/>
                                        <p:tgtEl>
                                          <p:spTgt spid="44"/>
                                        </p:tgtEl>
                                        <p:attrNameLst>
                                          <p:attrName>ppt_w</p:attrName>
                                        </p:attrNameLst>
                                      </p:cBhvr>
                                      <p:tavLst>
                                        <p:tav tm="0">
                                          <p:val>
                                            <p:strVal val="#ppt_w"/>
                                          </p:val>
                                        </p:tav>
                                        <p:tav tm="100000">
                                          <p:val>
                                            <p:strVal val="#ppt_w"/>
                                          </p:val>
                                        </p:tav>
                                      </p:tavLst>
                                    </p:anim>
                                    <p:anim calcmode="lin" valueType="num">
                                      <p:cBhvr>
                                        <p:cTn id="24" dur="1000" fill="hold"/>
                                        <p:tgtEl>
                                          <p:spTgt spid="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详细介绍</a:t>
            </a:r>
          </a:p>
        </p:txBody>
      </p:sp>
      <p:grpSp>
        <p:nvGrpSpPr>
          <p:cNvPr id="9" name="组合 8"/>
          <p:cNvGrpSpPr>
            <a:grpSpLocks/>
          </p:cNvGrpSpPr>
          <p:nvPr/>
        </p:nvGrpSpPr>
        <p:grpSpPr bwMode="auto">
          <a:xfrm>
            <a:off x="233363" y="1169988"/>
            <a:ext cx="2287587" cy="3706812"/>
            <a:chOff x="233358" y="1169468"/>
            <a:chExt cx="2288190" cy="3706893"/>
          </a:xfrm>
        </p:grpSpPr>
        <p:sp>
          <p:nvSpPr>
            <p:cNvPr id="58" name="AutoShape 81"/>
            <p:cNvSpPr>
              <a:spLocks noChangeArrowheads="1"/>
            </p:cNvSpPr>
            <p:nvPr/>
          </p:nvSpPr>
          <p:spPr bwMode="auto">
            <a:xfrm>
              <a:off x="233358" y="1552386"/>
              <a:ext cx="2288190" cy="3323975"/>
            </a:xfrm>
            <a:prstGeom prst="roundRect">
              <a:avLst>
                <a:gd name="adj" fmla="val 5005"/>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60" name="圆角矩形 59"/>
            <p:cNvSpPr/>
            <p:nvPr/>
          </p:nvSpPr>
          <p:spPr bwMode="auto">
            <a:xfrm>
              <a:off x="752021" y="1169468"/>
              <a:ext cx="1295999" cy="432000"/>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32774" name="矩形 67"/>
            <p:cNvSpPr>
              <a:spLocks noChangeArrowheads="1"/>
            </p:cNvSpPr>
            <p:nvPr/>
          </p:nvSpPr>
          <p:spPr bwMode="auto">
            <a:xfrm>
              <a:off x="915988" y="1201738"/>
              <a:ext cx="1068387" cy="304800"/>
            </a:xfrm>
            <a:prstGeom prst="rect">
              <a:avLst/>
            </a:prstGeom>
            <a:noFill/>
            <a:ln w="9525">
              <a:noFill/>
              <a:miter lim="800000"/>
              <a:headEnd/>
              <a:tailEnd/>
            </a:ln>
          </p:spPr>
          <p:txBody>
            <a:bodyPr>
              <a:spAutoFit/>
            </a:bodyPr>
            <a:lstStyle/>
            <a:p>
              <a:pPr marL="0" lvl="2" defTabSz="912813" eaLnBrk="0" hangingPunct="0">
                <a:buClr>
                  <a:srgbClr val="0070C0"/>
                </a:buClr>
                <a:buSzPct val="80000"/>
                <a:tabLst>
                  <a:tab pos="136525" algn="l"/>
                </a:tabLst>
              </a:pPr>
              <a:r>
                <a:rPr lang="zh-CN" altLang="en-US" sz="1400">
                  <a:latin typeface="微软雅黑" pitchFamily="34" charset="-122"/>
                  <a:ea typeface="微软雅黑" pitchFamily="34" charset="-122"/>
                </a:rPr>
                <a:t>欢迎界面</a:t>
              </a:r>
            </a:p>
          </p:txBody>
        </p:sp>
        <p:sp>
          <p:nvSpPr>
            <p:cNvPr id="32775" name="矩形 68"/>
            <p:cNvSpPr>
              <a:spLocks noChangeArrowheads="1"/>
            </p:cNvSpPr>
            <p:nvPr/>
          </p:nvSpPr>
          <p:spPr bwMode="auto">
            <a:xfrm>
              <a:off x="336550" y="1758950"/>
              <a:ext cx="2035175" cy="2893100"/>
            </a:xfrm>
            <a:prstGeom prst="rect">
              <a:avLst/>
            </a:prstGeom>
            <a:noFill/>
            <a:ln w="9525">
              <a:noFill/>
              <a:miter lim="800000"/>
              <a:headEnd/>
              <a:tailEnd/>
            </a:ln>
          </p:spPr>
          <p:txBody>
            <a:bodyPr>
              <a:spAutoFit/>
            </a:bodyPr>
            <a:lstStyle/>
            <a:p>
              <a:pPr marL="0" lvl="2" defTabSz="912813">
                <a:tabLst>
                  <a:tab pos="136525" algn="l"/>
                </a:tabLst>
              </a:pPr>
              <a:r>
                <a:rPr lang="zh-CN" altLang="en-US" sz="1400">
                  <a:latin typeface="微软雅黑" pitchFamily="34" charset="-122"/>
                  <a:ea typeface="微软雅黑" pitchFamily="34" charset="-122"/>
                </a:rPr>
                <a:t>欢迎界面为整个平台的综合体现，涵盖了平台各模块的主要内容，通过“宽带拨号器”调出。</a:t>
              </a:r>
            </a:p>
            <a:p>
              <a:pPr marL="0" lvl="2" defTabSz="912813">
                <a:tabLst>
                  <a:tab pos="136525" algn="l"/>
                </a:tabLst>
              </a:pPr>
              <a:endParaRPr lang="zh-CN" altLang="en-US" sz="1400">
                <a:latin typeface="微软雅黑" pitchFamily="34" charset="-122"/>
                <a:ea typeface="微软雅黑" pitchFamily="34" charset="-122"/>
              </a:endParaRPr>
            </a:p>
            <a:p>
              <a:pPr marL="0" lvl="2" defTabSz="912813">
                <a:tabLst>
                  <a:tab pos="136525" algn="l"/>
                </a:tabLst>
              </a:pPr>
              <a:r>
                <a:rPr lang="zh-CN" altLang="en-US" sz="1400">
                  <a:latin typeface="微软雅黑" pitchFamily="34" charset="-122"/>
                  <a:ea typeface="微软雅黑" pitchFamily="34" charset="-122"/>
                </a:rPr>
                <a:t>另外有个人信息的管理操作，“我的电台”可以记录根据大学生个人的喜好自动为其播放歌曲，使其不必再去寻找喜爱的歌曲</a:t>
              </a:r>
              <a:r>
                <a:rPr lang="en-US" altLang="zh-CN" sz="1400">
                  <a:latin typeface="微软雅黑" pitchFamily="34" charset="-122"/>
                  <a:ea typeface="微软雅黑" pitchFamily="34" charset="-122"/>
                </a:rPr>
                <a:t>;“</a:t>
              </a:r>
              <a:r>
                <a:rPr lang="zh-CN" altLang="en-US" sz="1400">
                  <a:latin typeface="微软雅黑" pitchFamily="34" charset="-122"/>
                  <a:ea typeface="微软雅黑" pitchFamily="34" charset="-122"/>
                </a:rPr>
                <a:t>我的网盘”为大学生提供方便稳定的网络存储空间。 </a:t>
              </a:r>
            </a:p>
          </p:txBody>
        </p:sp>
        <p:sp>
          <p:nvSpPr>
            <p:cNvPr id="19479" name="Text Box 23"/>
            <p:cNvSpPr txBox="1">
              <a:spLocks noChangeArrowheads="1"/>
            </p:cNvSpPr>
            <p:nvPr/>
          </p:nvSpPr>
          <p:spPr bwMode="auto">
            <a:xfrm>
              <a:off x="951097" y="1304408"/>
              <a:ext cx="184199" cy="366721"/>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a:spcBef>
                  <a:spcPct val="50000"/>
                </a:spcBef>
                <a:defRPr/>
              </a:pPr>
              <a:endParaRPr lang="zh-CN" altLang="en-US">
                <a:ea typeface="宋体" pitchFamily="2" charset="-122"/>
              </a:endParaRPr>
            </a:p>
          </p:txBody>
        </p:sp>
      </p:grpSp>
      <p:pic>
        <p:nvPicPr>
          <p:cNvPr id="32771" name="Picture 1" descr="C:\Documents and Settings\Administrator\桌面\校园网\新建文件夹 (4)\主界面.png"/>
          <p:cNvPicPr>
            <a:picLocks noChangeAspect="1" noChangeArrowheads="1"/>
          </p:cNvPicPr>
          <p:nvPr/>
        </p:nvPicPr>
        <p:blipFill>
          <a:blip r:embed="rId2"/>
          <a:srcRect/>
          <a:stretch>
            <a:fillRect/>
          </a:stretch>
        </p:blipFill>
        <p:spPr bwMode="auto">
          <a:xfrm>
            <a:off x="1800225" y="179388"/>
            <a:ext cx="7315200" cy="54864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ppt_w*0.05"/>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anim calcmode="lin" valueType="num">
                                      <p:cBhvr>
                                        <p:cTn id="9" dur="500" fill="hold"/>
                                        <p:tgtEl>
                                          <p:spTgt spid="9"/>
                                        </p:tgtEl>
                                        <p:attrNameLst>
                                          <p:attrName>ppt_x</p:attrName>
                                        </p:attrNameLst>
                                      </p:cBhvr>
                                      <p:tavLst>
                                        <p:tav tm="0">
                                          <p:val>
                                            <p:strVal val="#ppt_x-.2"/>
                                          </p:val>
                                        </p:tav>
                                        <p:tav tm="100000">
                                          <p:val>
                                            <p:strVal val="#ppt_x"/>
                                          </p:val>
                                        </p:tav>
                                      </p:tavLst>
                                    </p:anim>
                                    <p:anim calcmode="lin" valueType="num">
                                      <p:cBhvr>
                                        <p:cTn id="10" dur="500" fill="hold"/>
                                        <p:tgtEl>
                                          <p:spTgt spid="9"/>
                                        </p:tgtEl>
                                        <p:attrNameLst>
                                          <p:attrName>ppt_y</p:attrName>
                                        </p:attrNameLst>
                                      </p:cBhvr>
                                      <p:tavLst>
                                        <p:tav tm="0">
                                          <p:val>
                                            <p:strVal val="#ppt_y"/>
                                          </p:val>
                                        </p:tav>
                                        <p:tav tm="100000">
                                          <p:val>
                                            <p:strVal val="#ppt_y"/>
                                          </p:val>
                                        </p:tav>
                                      </p:tavLst>
                                    </p:anim>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目录</a:t>
            </a:r>
          </a:p>
        </p:txBody>
      </p:sp>
      <p:grpSp>
        <p:nvGrpSpPr>
          <p:cNvPr id="15362" name="组合 42"/>
          <p:cNvGrpSpPr>
            <a:grpSpLocks/>
          </p:cNvGrpSpPr>
          <p:nvPr/>
        </p:nvGrpSpPr>
        <p:grpSpPr bwMode="auto">
          <a:xfrm>
            <a:off x="2181225" y="1027113"/>
            <a:ext cx="4638675" cy="476250"/>
            <a:chOff x="2209800" y="1027113"/>
            <a:chExt cx="4638675" cy="476250"/>
          </a:xfrm>
        </p:grpSpPr>
        <p:sp>
          <p:nvSpPr>
            <p:cNvPr id="31" name="AutoShape 3"/>
            <p:cNvSpPr>
              <a:spLocks noChangeArrowheads="1"/>
            </p:cNvSpPr>
            <p:nvPr/>
          </p:nvSpPr>
          <p:spPr bwMode="auto">
            <a:xfrm>
              <a:off x="2209800" y="1027113"/>
              <a:ext cx="4638675" cy="476250"/>
            </a:xfrm>
            <a:prstGeom prst="roundRect">
              <a:avLst>
                <a:gd name="adj" fmla="val 16667"/>
              </a:avLst>
            </a:prstGeom>
            <a:solidFill>
              <a:srgbClr val="067AE4"/>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solidFill>
                  <a:srgbClr val="C00000"/>
                </a:solidFill>
                <a:latin typeface="Calibri" pitchFamily="34" charset="0"/>
                <a:ea typeface="微软雅黑" pitchFamily="34" charset="-122"/>
              </a:endParaRPr>
            </a:p>
          </p:txBody>
        </p:sp>
        <p:sp>
          <p:nvSpPr>
            <p:cNvPr id="32" name="AutoShape 3"/>
            <p:cNvSpPr>
              <a:spLocks noChangeArrowheads="1"/>
            </p:cNvSpPr>
            <p:nvPr/>
          </p:nvSpPr>
          <p:spPr bwMode="gray">
            <a:xfrm>
              <a:off x="2209800" y="1098116"/>
              <a:ext cx="4638675" cy="334242"/>
            </a:xfrm>
            <a:prstGeom prst="roundRect">
              <a:avLst>
                <a:gd name="adj" fmla="val 16667"/>
              </a:avLst>
            </a:prstGeom>
            <a:solidFill>
              <a:schemeClr val="bg1"/>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0" fontAlgn="auto" hangingPunct="0">
                <a:spcBef>
                  <a:spcPts val="0"/>
                </a:spcBef>
                <a:spcAft>
                  <a:spcPts val="0"/>
                </a:spcAft>
                <a:defRPr/>
              </a:pPr>
              <a:r>
                <a:rPr lang="zh-CN" altLang="en-US" b="1" dirty="0">
                  <a:latin typeface="Calibri" pitchFamily="34" charset="0"/>
                  <a:ea typeface="微软雅黑" pitchFamily="34" charset="-122"/>
                </a:rPr>
                <a:t>一</a:t>
              </a:r>
              <a:r>
                <a:rPr lang="zh-CN" altLang="en-US" b="1" dirty="0">
                  <a:latin typeface="Calibri" pitchFamily="34" charset="0"/>
                  <a:ea typeface="微软雅黑" pitchFamily="34" charset="-122"/>
                </a:rPr>
                <a:t>、公司及团队介绍</a:t>
              </a:r>
              <a:endParaRPr lang="zh-CN" altLang="zh-CN" b="1" dirty="0">
                <a:latin typeface="Calibri" pitchFamily="34" charset="0"/>
                <a:ea typeface="微软雅黑" pitchFamily="34" charset="-122"/>
              </a:endParaRPr>
            </a:p>
          </p:txBody>
        </p:sp>
      </p:grpSp>
      <p:grpSp>
        <p:nvGrpSpPr>
          <p:cNvPr id="15363" name="组合 43"/>
          <p:cNvGrpSpPr>
            <a:grpSpLocks/>
          </p:cNvGrpSpPr>
          <p:nvPr/>
        </p:nvGrpSpPr>
        <p:grpSpPr bwMode="auto">
          <a:xfrm>
            <a:off x="2181225" y="1706563"/>
            <a:ext cx="4638675" cy="477837"/>
            <a:chOff x="2209800" y="1728788"/>
            <a:chExt cx="4638675" cy="477837"/>
          </a:xfrm>
        </p:grpSpPr>
        <p:sp>
          <p:nvSpPr>
            <p:cNvPr id="33" name="AutoShape 3"/>
            <p:cNvSpPr>
              <a:spLocks noChangeArrowheads="1"/>
            </p:cNvSpPr>
            <p:nvPr/>
          </p:nvSpPr>
          <p:spPr bwMode="auto">
            <a:xfrm>
              <a:off x="2209800" y="1728788"/>
              <a:ext cx="4638675" cy="477837"/>
            </a:xfrm>
            <a:prstGeom prst="roundRect">
              <a:avLst>
                <a:gd name="adj" fmla="val 16667"/>
              </a:avLst>
            </a:prstGeom>
            <a:solidFill>
              <a:schemeClr val="tx1">
                <a:lumMod val="65000"/>
                <a:lumOff val="35000"/>
              </a:schemeClr>
            </a:solidFill>
            <a:ln w="9525" algn="ctr">
              <a:solidFill>
                <a:schemeClr val="tx1">
                  <a:lumMod val="75000"/>
                  <a:lumOff val="25000"/>
                </a:schemeClr>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solidFill>
                  <a:srgbClr val="C00000"/>
                </a:solidFill>
                <a:latin typeface="Calibri" pitchFamily="34" charset="0"/>
                <a:ea typeface="微软雅黑" pitchFamily="34" charset="-122"/>
              </a:endParaRPr>
            </a:p>
          </p:txBody>
        </p:sp>
        <p:sp>
          <p:nvSpPr>
            <p:cNvPr id="34" name="AutoShape 3"/>
            <p:cNvSpPr>
              <a:spLocks noChangeArrowheads="1"/>
            </p:cNvSpPr>
            <p:nvPr/>
          </p:nvSpPr>
          <p:spPr bwMode="gray">
            <a:xfrm>
              <a:off x="2209800" y="1800028"/>
              <a:ext cx="4638675" cy="335356"/>
            </a:xfrm>
            <a:prstGeom prst="roundRect">
              <a:avLst>
                <a:gd name="adj" fmla="val 16667"/>
              </a:avLst>
            </a:prstGeom>
            <a:solidFill>
              <a:schemeClr val="bg1"/>
            </a:solidFill>
            <a:ln w="9525" algn="ctr">
              <a:solidFill>
                <a:schemeClr val="tx1">
                  <a:lumMod val="50000"/>
                  <a:lumOff val="50000"/>
                </a:schemeClr>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0" fontAlgn="auto" hangingPunct="0">
                <a:spcBef>
                  <a:spcPts val="0"/>
                </a:spcBef>
                <a:spcAft>
                  <a:spcPts val="0"/>
                </a:spcAft>
                <a:defRPr/>
              </a:pPr>
              <a:r>
                <a:rPr lang="zh-CN" altLang="en-US" b="1" dirty="0">
                  <a:latin typeface="Calibri" pitchFamily="34" charset="0"/>
                  <a:ea typeface="微软雅黑" pitchFamily="34" charset="-122"/>
                </a:rPr>
                <a:t>二</a:t>
              </a:r>
              <a:r>
                <a:rPr lang="zh-CN" altLang="en-US" b="1" dirty="0">
                  <a:latin typeface="Calibri" pitchFamily="34" charset="0"/>
                  <a:ea typeface="微软雅黑" pitchFamily="34" charset="-122"/>
                </a:rPr>
                <a:t>、项目概述</a:t>
              </a:r>
              <a:endParaRPr lang="zh-CN" altLang="zh-CN" b="1" dirty="0">
                <a:latin typeface="Calibri" pitchFamily="34" charset="0"/>
                <a:ea typeface="微软雅黑" pitchFamily="34" charset="-122"/>
              </a:endParaRPr>
            </a:p>
          </p:txBody>
        </p:sp>
      </p:grpSp>
      <p:grpSp>
        <p:nvGrpSpPr>
          <p:cNvPr id="15364" name="组合 44"/>
          <p:cNvGrpSpPr>
            <a:grpSpLocks/>
          </p:cNvGrpSpPr>
          <p:nvPr/>
        </p:nvGrpSpPr>
        <p:grpSpPr bwMode="auto">
          <a:xfrm>
            <a:off x="2181225" y="2386013"/>
            <a:ext cx="4638675" cy="476250"/>
            <a:chOff x="2200275" y="2408238"/>
            <a:chExt cx="4638675" cy="476250"/>
          </a:xfrm>
        </p:grpSpPr>
        <p:sp>
          <p:nvSpPr>
            <p:cNvPr id="35" name="AutoShape 3"/>
            <p:cNvSpPr>
              <a:spLocks noChangeArrowheads="1"/>
            </p:cNvSpPr>
            <p:nvPr/>
          </p:nvSpPr>
          <p:spPr bwMode="auto">
            <a:xfrm>
              <a:off x="2200275" y="2408238"/>
              <a:ext cx="4638675" cy="476250"/>
            </a:xfrm>
            <a:prstGeom prst="roundRect">
              <a:avLst>
                <a:gd name="adj" fmla="val 16667"/>
              </a:avLst>
            </a:prstGeom>
            <a:solidFill>
              <a:srgbClr val="067AE4"/>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solidFill>
                  <a:srgbClr val="C00000"/>
                </a:solidFill>
                <a:latin typeface="Calibri" pitchFamily="34" charset="0"/>
                <a:ea typeface="微软雅黑" pitchFamily="34" charset="-122"/>
              </a:endParaRPr>
            </a:p>
          </p:txBody>
        </p:sp>
        <p:sp>
          <p:nvSpPr>
            <p:cNvPr id="36" name="AutoShape 3"/>
            <p:cNvSpPr>
              <a:spLocks noChangeArrowheads="1"/>
            </p:cNvSpPr>
            <p:nvPr/>
          </p:nvSpPr>
          <p:spPr bwMode="gray">
            <a:xfrm>
              <a:off x="2200275" y="2479241"/>
              <a:ext cx="4638675" cy="334242"/>
            </a:xfrm>
            <a:prstGeom prst="roundRect">
              <a:avLst>
                <a:gd name="adj" fmla="val 16667"/>
              </a:avLst>
            </a:prstGeom>
            <a:solidFill>
              <a:schemeClr val="bg1"/>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0" fontAlgn="auto" hangingPunct="0">
                <a:spcBef>
                  <a:spcPts val="0"/>
                </a:spcBef>
                <a:spcAft>
                  <a:spcPts val="0"/>
                </a:spcAft>
                <a:defRPr/>
              </a:pPr>
              <a:r>
                <a:rPr lang="zh-CN" altLang="en-US" b="1" dirty="0">
                  <a:latin typeface="Calibri" pitchFamily="34" charset="0"/>
                  <a:ea typeface="微软雅黑" pitchFamily="34" charset="-122"/>
                </a:rPr>
                <a:t>三、市场分析</a:t>
              </a:r>
              <a:endParaRPr lang="zh-CN" altLang="zh-CN" b="1" dirty="0">
                <a:latin typeface="Calibri" pitchFamily="34" charset="0"/>
                <a:ea typeface="微软雅黑" pitchFamily="34" charset="-122"/>
              </a:endParaRPr>
            </a:p>
          </p:txBody>
        </p:sp>
      </p:grpSp>
      <p:grpSp>
        <p:nvGrpSpPr>
          <p:cNvPr id="15365" name="组合 45"/>
          <p:cNvGrpSpPr>
            <a:grpSpLocks/>
          </p:cNvGrpSpPr>
          <p:nvPr/>
        </p:nvGrpSpPr>
        <p:grpSpPr bwMode="auto">
          <a:xfrm>
            <a:off x="2181225" y="3065463"/>
            <a:ext cx="4638675" cy="477837"/>
            <a:chOff x="2190750" y="3081338"/>
            <a:chExt cx="4638675" cy="477837"/>
          </a:xfrm>
        </p:grpSpPr>
        <p:sp>
          <p:nvSpPr>
            <p:cNvPr id="37" name="AutoShape 3"/>
            <p:cNvSpPr>
              <a:spLocks noChangeArrowheads="1"/>
            </p:cNvSpPr>
            <p:nvPr/>
          </p:nvSpPr>
          <p:spPr bwMode="auto">
            <a:xfrm>
              <a:off x="2190750" y="3081338"/>
              <a:ext cx="4638675" cy="477837"/>
            </a:xfrm>
            <a:prstGeom prst="roundRect">
              <a:avLst>
                <a:gd name="adj" fmla="val 16667"/>
              </a:avLst>
            </a:prstGeom>
            <a:solidFill>
              <a:schemeClr val="tx1">
                <a:lumMod val="65000"/>
                <a:lumOff val="35000"/>
              </a:schemeClr>
            </a:solidFill>
            <a:ln w="9525" algn="ctr">
              <a:solidFill>
                <a:schemeClr val="tx1">
                  <a:lumMod val="75000"/>
                  <a:lumOff val="25000"/>
                </a:schemeClr>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solidFill>
                  <a:srgbClr val="C00000"/>
                </a:solidFill>
                <a:latin typeface="Calibri" pitchFamily="34" charset="0"/>
                <a:ea typeface="微软雅黑" pitchFamily="34" charset="-122"/>
              </a:endParaRPr>
            </a:p>
          </p:txBody>
        </p:sp>
        <p:sp>
          <p:nvSpPr>
            <p:cNvPr id="38" name="AutoShape 3"/>
            <p:cNvSpPr>
              <a:spLocks noChangeArrowheads="1"/>
            </p:cNvSpPr>
            <p:nvPr/>
          </p:nvSpPr>
          <p:spPr bwMode="gray">
            <a:xfrm>
              <a:off x="2190750" y="3152578"/>
              <a:ext cx="4638675" cy="335356"/>
            </a:xfrm>
            <a:prstGeom prst="roundRect">
              <a:avLst>
                <a:gd name="adj" fmla="val 16667"/>
              </a:avLst>
            </a:prstGeom>
            <a:solidFill>
              <a:schemeClr val="bg1"/>
            </a:solidFill>
            <a:ln w="9525" algn="ctr">
              <a:solidFill>
                <a:schemeClr val="tx1">
                  <a:lumMod val="50000"/>
                  <a:lumOff val="50000"/>
                </a:schemeClr>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0" fontAlgn="auto" hangingPunct="0">
                <a:spcBef>
                  <a:spcPts val="0"/>
                </a:spcBef>
                <a:spcAft>
                  <a:spcPts val="0"/>
                </a:spcAft>
                <a:defRPr/>
              </a:pPr>
              <a:r>
                <a:rPr lang="zh-CN" altLang="en-US" b="1" dirty="0">
                  <a:latin typeface="Calibri" pitchFamily="34" charset="0"/>
                  <a:ea typeface="微软雅黑" pitchFamily="34" charset="-122"/>
                </a:rPr>
                <a:t>四、平台功能</a:t>
              </a:r>
              <a:endParaRPr lang="zh-CN" altLang="zh-CN" b="1" dirty="0">
                <a:latin typeface="Calibri" pitchFamily="34" charset="0"/>
                <a:ea typeface="微软雅黑" pitchFamily="34" charset="-122"/>
              </a:endParaRPr>
            </a:p>
          </p:txBody>
        </p:sp>
      </p:grpSp>
      <p:grpSp>
        <p:nvGrpSpPr>
          <p:cNvPr id="15366" name="组合 46"/>
          <p:cNvGrpSpPr>
            <a:grpSpLocks/>
          </p:cNvGrpSpPr>
          <p:nvPr/>
        </p:nvGrpSpPr>
        <p:grpSpPr bwMode="auto">
          <a:xfrm>
            <a:off x="2181225" y="3744913"/>
            <a:ext cx="4638675" cy="476250"/>
            <a:chOff x="2190750" y="3770313"/>
            <a:chExt cx="4638675" cy="476250"/>
          </a:xfrm>
        </p:grpSpPr>
        <p:sp>
          <p:nvSpPr>
            <p:cNvPr id="39" name="AutoShape 3"/>
            <p:cNvSpPr>
              <a:spLocks noChangeArrowheads="1"/>
            </p:cNvSpPr>
            <p:nvPr/>
          </p:nvSpPr>
          <p:spPr bwMode="auto">
            <a:xfrm>
              <a:off x="2190750" y="3770313"/>
              <a:ext cx="4638675" cy="476250"/>
            </a:xfrm>
            <a:prstGeom prst="roundRect">
              <a:avLst>
                <a:gd name="adj" fmla="val 16667"/>
              </a:avLst>
            </a:prstGeom>
            <a:solidFill>
              <a:srgbClr val="067AE4"/>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solidFill>
                  <a:srgbClr val="C00000"/>
                </a:solidFill>
                <a:latin typeface="Calibri" pitchFamily="34" charset="0"/>
                <a:ea typeface="微软雅黑" pitchFamily="34" charset="-122"/>
              </a:endParaRPr>
            </a:p>
          </p:txBody>
        </p:sp>
        <p:sp>
          <p:nvSpPr>
            <p:cNvPr id="40" name="AutoShape 3"/>
            <p:cNvSpPr>
              <a:spLocks noChangeArrowheads="1"/>
            </p:cNvSpPr>
            <p:nvPr/>
          </p:nvSpPr>
          <p:spPr bwMode="gray">
            <a:xfrm>
              <a:off x="2190750" y="3841316"/>
              <a:ext cx="4638675" cy="334242"/>
            </a:xfrm>
            <a:prstGeom prst="roundRect">
              <a:avLst>
                <a:gd name="adj" fmla="val 16667"/>
              </a:avLst>
            </a:prstGeom>
            <a:solidFill>
              <a:schemeClr val="bg1"/>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0" fontAlgn="auto" hangingPunct="0">
                <a:spcBef>
                  <a:spcPts val="0"/>
                </a:spcBef>
                <a:spcAft>
                  <a:spcPts val="0"/>
                </a:spcAft>
                <a:defRPr/>
              </a:pPr>
              <a:r>
                <a:rPr lang="zh-CN" altLang="en-US" b="1" dirty="0">
                  <a:latin typeface="Calibri" pitchFamily="34" charset="0"/>
                  <a:ea typeface="微软雅黑" pitchFamily="34" charset="-122"/>
                </a:rPr>
                <a:t>五、商业模式介绍</a:t>
              </a:r>
              <a:endParaRPr lang="zh-CN" altLang="zh-CN" b="1" dirty="0">
                <a:latin typeface="Calibri" pitchFamily="34" charset="0"/>
                <a:ea typeface="微软雅黑" pitchFamily="34" charset="-122"/>
              </a:endParaRPr>
            </a:p>
          </p:txBody>
        </p:sp>
      </p:grpSp>
      <p:grpSp>
        <p:nvGrpSpPr>
          <p:cNvPr id="15367" name="组合 47"/>
          <p:cNvGrpSpPr>
            <a:grpSpLocks/>
          </p:cNvGrpSpPr>
          <p:nvPr/>
        </p:nvGrpSpPr>
        <p:grpSpPr bwMode="auto">
          <a:xfrm>
            <a:off x="2181225" y="4424363"/>
            <a:ext cx="4638675" cy="477837"/>
            <a:chOff x="2181225" y="4424363"/>
            <a:chExt cx="4638675" cy="477837"/>
          </a:xfrm>
        </p:grpSpPr>
        <p:sp>
          <p:nvSpPr>
            <p:cNvPr id="41" name="AutoShape 3"/>
            <p:cNvSpPr>
              <a:spLocks noChangeArrowheads="1"/>
            </p:cNvSpPr>
            <p:nvPr/>
          </p:nvSpPr>
          <p:spPr bwMode="auto">
            <a:xfrm>
              <a:off x="2181225" y="4424363"/>
              <a:ext cx="4638675" cy="477837"/>
            </a:xfrm>
            <a:prstGeom prst="roundRect">
              <a:avLst>
                <a:gd name="adj" fmla="val 16667"/>
              </a:avLst>
            </a:prstGeom>
            <a:solidFill>
              <a:schemeClr val="tx1">
                <a:lumMod val="65000"/>
                <a:lumOff val="35000"/>
              </a:schemeClr>
            </a:solidFill>
            <a:ln w="9525" algn="ctr">
              <a:solidFill>
                <a:schemeClr val="tx1">
                  <a:lumMod val="75000"/>
                  <a:lumOff val="25000"/>
                </a:schemeClr>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solidFill>
                  <a:srgbClr val="C00000"/>
                </a:solidFill>
                <a:latin typeface="Calibri" pitchFamily="34" charset="0"/>
                <a:ea typeface="微软雅黑" pitchFamily="34" charset="-122"/>
              </a:endParaRPr>
            </a:p>
          </p:txBody>
        </p:sp>
        <p:sp>
          <p:nvSpPr>
            <p:cNvPr id="42" name="AutoShape 3"/>
            <p:cNvSpPr>
              <a:spLocks noChangeArrowheads="1"/>
            </p:cNvSpPr>
            <p:nvPr/>
          </p:nvSpPr>
          <p:spPr bwMode="gray">
            <a:xfrm>
              <a:off x="2181225" y="4495603"/>
              <a:ext cx="4638675" cy="335356"/>
            </a:xfrm>
            <a:prstGeom prst="roundRect">
              <a:avLst>
                <a:gd name="adj" fmla="val 16667"/>
              </a:avLst>
            </a:prstGeom>
            <a:solidFill>
              <a:schemeClr val="bg1"/>
            </a:solidFill>
            <a:ln w="9525" algn="ctr">
              <a:solidFill>
                <a:schemeClr val="tx1">
                  <a:lumMod val="50000"/>
                  <a:lumOff val="50000"/>
                </a:schemeClr>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0" fontAlgn="auto" hangingPunct="0">
                <a:spcBef>
                  <a:spcPts val="0"/>
                </a:spcBef>
                <a:spcAft>
                  <a:spcPts val="0"/>
                </a:spcAft>
                <a:defRPr/>
              </a:pPr>
              <a:r>
                <a:rPr lang="zh-CN" altLang="en-US" b="1" dirty="0">
                  <a:latin typeface="Calibri" pitchFamily="34" charset="0"/>
                  <a:ea typeface="微软雅黑" pitchFamily="34" charset="-122"/>
                </a:rPr>
                <a:t>六、成本预测</a:t>
              </a:r>
              <a:endParaRPr lang="zh-CN" altLang="zh-CN" b="1" dirty="0">
                <a:latin typeface="Calibri" pitchFamily="34" charset="0"/>
                <a:ea typeface="微软雅黑" pitchFamily="34" charset="-122"/>
              </a:endParaRPr>
            </a:p>
          </p:txBody>
        </p:sp>
      </p:gr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详细介绍</a:t>
            </a:r>
          </a:p>
        </p:txBody>
      </p:sp>
      <p:grpSp>
        <p:nvGrpSpPr>
          <p:cNvPr id="2" name="组合 8"/>
          <p:cNvGrpSpPr>
            <a:grpSpLocks/>
          </p:cNvGrpSpPr>
          <p:nvPr/>
        </p:nvGrpSpPr>
        <p:grpSpPr bwMode="auto">
          <a:xfrm>
            <a:off x="233363" y="1169988"/>
            <a:ext cx="2287587" cy="3706812"/>
            <a:chOff x="233358" y="1169468"/>
            <a:chExt cx="2288190" cy="3706893"/>
          </a:xfrm>
        </p:grpSpPr>
        <p:sp>
          <p:nvSpPr>
            <p:cNvPr id="58" name="AutoShape 81"/>
            <p:cNvSpPr>
              <a:spLocks noChangeArrowheads="1"/>
            </p:cNvSpPr>
            <p:nvPr/>
          </p:nvSpPr>
          <p:spPr bwMode="auto">
            <a:xfrm>
              <a:off x="233358" y="1552386"/>
              <a:ext cx="2288190" cy="3323975"/>
            </a:xfrm>
            <a:prstGeom prst="roundRect">
              <a:avLst>
                <a:gd name="adj" fmla="val 5005"/>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60" name="圆角矩形 59"/>
            <p:cNvSpPr/>
            <p:nvPr/>
          </p:nvSpPr>
          <p:spPr bwMode="auto">
            <a:xfrm>
              <a:off x="752021" y="1169468"/>
              <a:ext cx="1295999" cy="432000"/>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33798" name="矩形 67"/>
            <p:cNvSpPr>
              <a:spLocks noChangeArrowheads="1"/>
            </p:cNvSpPr>
            <p:nvPr/>
          </p:nvSpPr>
          <p:spPr bwMode="auto">
            <a:xfrm>
              <a:off x="830263" y="1201738"/>
              <a:ext cx="1255712" cy="307777"/>
            </a:xfrm>
            <a:prstGeom prst="rect">
              <a:avLst/>
            </a:prstGeom>
            <a:noFill/>
            <a:ln w="9525">
              <a:noFill/>
              <a:miter lim="800000"/>
              <a:headEnd/>
              <a:tailEnd/>
            </a:ln>
          </p:spPr>
          <p:txBody>
            <a:bodyPr>
              <a:spAutoFit/>
            </a:bodyPr>
            <a:lstStyle/>
            <a:p>
              <a:pPr marL="0" lvl="2" defTabSz="912813" eaLnBrk="0" hangingPunct="0">
                <a:buClr>
                  <a:srgbClr val="0070C0"/>
                </a:buClr>
                <a:buSzPct val="80000"/>
                <a:tabLst>
                  <a:tab pos="136525" algn="l"/>
                </a:tabLst>
              </a:pPr>
              <a:r>
                <a:rPr lang="zh-CN" altLang="en-US" sz="1400">
                  <a:latin typeface="微软雅黑" pitchFamily="34" charset="-122"/>
                  <a:ea typeface="微软雅黑" pitchFamily="34" charset="-122"/>
                </a:rPr>
                <a:t>电信营业厅</a:t>
              </a:r>
            </a:p>
          </p:txBody>
        </p:sp>
        <p:sp>
          <p:nvSpPr>
            <p:cNvPr id="33799" name="矩形 68"/>
            <p:cNvSpPr>
              <a:spLocks noChangeArrowheads="1"/>
            </p:cNvSpPr>
            <p:nvPr/>
          </p:nvSpPr>
          <p:spPr bwMode="auto">
            <a:xfrm>
              <a:off x="336550" y="1758950"/>
              <a:ext cx="2035175" cy="2914259"/>
            </a:xfrm>
            <a:prstGeom prst="rect">
              <a:avLst/>
            </a:prstGeom>
            <a:noFill/>
            <a:ln w="9525">
              <a:noFill/>
              <a:miter lim="800000"/>
              <a:headEnd/>
              <a:tailEnd/>
            </a:ln>
          </p:spPr>
          <p:txBody>
            <a:bodyPr>
              <a:spAutoFit/>
            </a:bodyPr>
            <a:lstStyle/>
            <a:p>
              <a:pPr marL="0" lvl="2" defTabSz="912813">
                <a:lnSpc>
                  <a:spcPct val="120000"/>
                </a:lnSpc>
                <a:tabLst>
                  <a:tab pos="136525" algn="l"/>
                </a:tabLst>
              </a:pPr>
              <a:r>
                <a:rPr lang="zh-CN" altLang="en-US" sz="1400">
                  <a:latin typeface="微软雅黑" pitchFamily="34" charset="-122"/>
                  <a:ea typeface="微软雅黑" pitchFamily="34" charset="-122"/>
                </a:rPr>
                <a:t>平台集成电信网上营业厅，提供办理在线查询、充值缴费等各类电信业务，以及发布最新的电信活动信息。用户登陆平台后，就可自动登录营业厅，足不出户便可成功办理各种业务，随时了解电信的最新活动信息，及时参与享受优惠。</a:t>
              </a:r>
            </a:p>
          </p:txBody>
        </p:sp>
        <p:sp>
          <p:nvSpPr>
            <p:cNvPr id="19479" name="Text Box 23"/>
            <p:cNvSpPr txBox="1">
              <a:spLocks noChangeArrowheads="1"/>
            </p:cNvSpPr>
            <p:nvPr/>
          </p:nvSpPr>
          <p:spPr bwMode="auto">
            <a:xfrm>
              <a:off x="951097" y="1304408"/>
              <a:ext cx="184199" cy="366721"/>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a:spcBef>
                  <a:spcPct val="50000"/>
                </a:spcBef>
                <a:defRPr/>
              </a:pPr>
              <a:endParaRPr lang="zh-CN" altLang="en-US">
                <a:ea typeface="宋体" pitchFamily="2" charset="-122"/>
              </a:endParaRPr>
            </a:p>
          </p:txBody>
        </p:sp>
      </p:grpSp>
      <p:pic>
        <p:nvPicPr>
          <p:cNvPr id="33795" name="Picture 1" descr="C:\Documents and Settings\Administrator\桌面\校园网\新建文件夹 (4)\营业厅.png"/>
          <p:cNvPicPr>
            <a:picLocks noChangeAspect="1" noChangeArrowheads="1"/>
          </p:cNvPicPr>
          <p:nvPr/>
        </p:nvPicPr>
        <p:blipFill>
          <a:blip r:embed="rId2"/>
          <a:srcRect/>
          <a:stretch>
            <a:fillRect/>
          </a:stretch>
        </p:blipFill>
        <p:spPr bwMode="auto">
          <a:xfrm>
            <a:off x="1800225" y="179388"/>
            <a:ext cx="7315200" cy="54864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05"/>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 calcmode="lin" valueType="num">
                                      <p:cBhvr>
                                        <p:cTn id="9" dur="500" fill="hold"/>
                                        <p:tgtEl>
                                          <p:spTgt spid="2"/>
                                        </p:tgtEl>
                                        <p:attrNameLst>
                                          <p:attrName>ppt_x</p:attrName>
                                        </p:attrNameLst>
                                      </p:cBhvr>
                                      <p:tavLst>
                                        <p:tav tm="0">
                                          <p:val>
                                            <p:strVal val="#ppt_x-.2"/>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详细介绍</a:t>
            </a:r>
          </a:p>
        </p:txBody>
      </p:sp>
      <p:grpSp>
        <p:nvGrpSpPr>
          <p:cNvPr id="9" name="组合 8"/>
          <p:cNvGrpSpPr>
            <a:grpSpLocks/>
          </p:cNvGrpSpPr>
          <p:nvPr/>
        </p:nvGrpSpPr>
        <p:grpSpPr bwMode="auto">
          <a:xfrm>
            <a:off x="233363" y="1169988"/>
            <a:ext cx="2287587" cy="3706812"/>
            <a:chOff x="233358" y="1169468"/>
            <a:chExt cx="2288190" cy="3706893"/>
          </a:xfrm>
        </p:grpSpPr>
        <p:sp>
          <p:nvSpPr>
            <p:cNvPr id="58" name="AutoShape 81"/>
            <p:cNvSpPr>
              <a:spLocks noChangeArrowheads="1"/>
            </p:cNvSpPr>
            <p:nvPr/>
          </p:nvSpPr>
          <p:spPr bwMode="auto">
            <a:xfrm>
              <a:off x="233358" y="1552386"/>
              <a:ext cx="2288190" cy="3323975"/>
            </a:xfrm>
            <a:prstGeom prst="roundRect">
              <a:avLst>
                <a:gd name="adj" fmla="val 5005"/>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60" name="圆角矩形 59"/>
            <p:cNvSpPr/>
            <p:nvPr/>
          </p:nvSpPr>
          <p:spPr bwMode="auto">
            <a:xfrm>
              <a:off x="752021" y="1169468"/>
              <a:ext cx="1295999" cy="432000"/>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34822" name="矩形 67"/>
            <p:cNvSpPr>
              <a:spLocks noChangeArrowheads="1"/>
            </p:cNvSpPr>
            <p:nvPr/>
          </p:nvSpPr>
          <p:spPr bwMode="auto">
            <a:xfrm>
              <a:off x="830263" y="1201738"/>
              <a:ext cx="1068387" cy="304800"/>
            </a:xfrm>
            <a:prstGeom prst="rect">
              <a:avLst/>
            </a:prstGeom>
            <a:noFill/>
            <a:ln w="9525">
              <a:noFill/>
              <a:miter lim="800000"/>
              <a:headEnd/>
              <a:tailEnd/>
            </a:ln>
          </p:spPr>
          <p:txBody>
            <a:bodyPr>
              <a:spAutoFit/>
            </a:bodyPr>
            <a:lstStyle/>
            <a:p>
              <a:pPr marL="0" lvl="2" algn="ctr" defTabSz="912813" eaLnBrk="0" hangingPunct="0">
                <a:buClr>
                  <a:srgbClr val="0070C0"/>
                </a:buClr>
                <a:buSzPct val="80000"/>
                <a:tabLst>
                  <a:tab pos="136525" algn="l"/>
                </a:tabLst>
              </a:pPr>
              <a:r>
                <a:rPr lang="zh-CN" altLang="en-US" sz="1400">
                  <a:latin typeface="微软雅黑" pitchFamily="34" charset="-122"/>
                  <a:ea typeface="微软雅黑" pitchFamily="34" charset="-122"/>
                </a:rPr>
                <a:t>校园</a:t>
              </a:r>
            </a:p>
          </p:txBody>
        </p:sp>
        <p:sp>
          <p:nvSpPr>
            <p:cNvPr id="34823" name="矩形 68"/>
            <p:cNvSpPr>
              <a:spLocks noChangeArrowheads="1"/>
            </p:cNvSpPr>
            <p:nvPr/>
          </p:nvSpPr>
          <p:spPr bwMode="auto">
            <a:xfrm>
              <a:off x="336550" y="1747838"/>
              <a:ext cx="2087563" cy="2677656"/>
            </a:xfrm>
            <a:prstGeom prst="rect">
              <a:avLst/>
            </a:prstGeom>
            <a:noFill/>
            <a:ln w="9525">
              <a:noFill/>
              <a:miter lim="800000"/>
              <a:headEnd/>
              <a:tailEnd/>
            </a:ln>
          </p:spPr>
          <p:txBody>
            <a:bodyPr>
              <a:spAutoFit/>
            </a:bodyPr>
            <a:lstStyle/>
            <a:p>
              <a:pPr marL="0" lvl="2" defTabSz="912813">
                <a:lnSpc>
                  <a:spcPct val="120000"/>
                </a:lnSpc>
                <a:tabLst>
                  <a:tab pos="136525" algn="l"/>
                </a:tabLst>
              </a:pPr>
              <a:r>
                <a:rPr lang="zh-CN" altLang="en-US" sz="1400">
                  <a:latin typeface="微软雅黑" pitchFamily="34" charset="-122"/>
                  <a:ea typeface="微软雅黑" pitchFamily="34" charset="-122"/>
                </a:rPr>
                <a:t>校园模块主要有校园活动、学校介绍、校学生会、成绩查询、资料下载、学习视频、校园医院几个子栏目。默认显示的校园活动可以帮助学生更快速的了解学校组织的各种活动，及时收到活动通知，了解活动概况。 </a:t>
              </a:r>
            </a:p>
          </p:txBody>
        </p:sp>
        <p:sp>
          <p:nvSpPr>
            <p:cNvPr id="19479" name="Text Box 23"/>
            <p:cNvSpPr txBox="1">
              <a:spLocks noChangeArrowheads="1"/>
            </p:cNvSpPr>
            <p:nvPr/>
          </p:nvSpPr>
          <p:spPr bwMode="auto">
            <a:xfrm>
              <a:off x="951097" y="1304408"/>
              <a:ext cx="184199" cy="366721"/>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a:spcBef>
                  <a:spcPct val="50000"/>
                </a:spcBef>
                <a:defRPr/>
              </a:pPr>
              <a:endParaRPr lang="zh-CN" altLang="en-US">
                <a:ea typeface="宋体" pitchFamily="2" charset="-122"/>
              </a:endParaRPr>
            </a:p>
          </p:txBody>
        </p:sp>
      </p:grpSp>
      <p:pic>
        <p:nvPicPr>
          <p:cNvPr id="34819" name="Picture 1" descr="C:\Documents and Settings\Administrator\桌面\校园网\新建文件夹 (4)\校园.png"/>
          <p:cNvPicPr>
            <a:picLocks noChangeAspect="1" noChangeArrowheads="1"/>
          </p:cNvPicPr>
          <p:nvPr/>
        </p:nvPicPr>
        <p:blipFill>
          <a:blip r:embed="rId2"/>
          <a:srcRect/>
          <a:stretch>
            <a:fillRect/>
          </a:stretch>
        </p:blipFill>
        <p:spPr bwMode="auto">
          <a:xfrm>
            <a:off x="1800225" y="179388"/>
            <a:ext cx="7315200" cy="54864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ppt_w*0.05"/>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anim calcmode="lin" valueType="num">
                                      <p:cBhvr>
                                        <p:cTn id="9" dur="500" fill="hold"/>
                                        <p:tgtEl>
                                          <p:spTgt spid="9"/>
                                        </p:tgtEl>
                                        <p:attrNameLst>
                                          <p:attrName>ppt_x</p:attrName>
                                        </p:attrNameLst>
                                      </p:cBhvr>
                                      <p:tavLst>
                                        <p:tav tm="0">
                                          <p:val>
                                            <p:strVal val="#ppt_x-.2"/>
                                          </p:val>
                                        </p:tav>
                                        <p:tav tm="100000">
                                          <p:val>
                                            <p:strVal val="#ppt_x"/>
                                          </p:val>
                                        </p:tav>
                                      </p:tavLst>
                                    </p:anim>
                                    <p:anim calcmode="lin" valueType="num">
                                      <p:cBhvr>
                                        <p:cTn id="10" dur="500" fill="hold"/>
                                        <p:tgtEl>
                                          <p:spTgt spid="9"/>
                                        </p:tgtEl>
                                        <p:attrNameLst>
                                          <p:attrName>ppt_y</p:attrName>
                                        </p:attrNameLst>
                                      </p:cBhvr>
                                      <p:tavLst>
                                        <p:tav tm="0">
                                          <p:val>
                                            <p:strVal val="#ppt_y"/>
                                          </p:val>
                                        </p:tav>
                                        <p:tav tm="100000">
                                          <p:val>
                                            <p:strVal val="#ppt_y"/>
                                          </p:val>
                                        </p:tav>
                                      </p:tavLst>
                                    </p:anim>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详细介绍</a:t>
            </a:r>
          </a:p>
        </p:txBody>
      </p:sp>
      <p:grpSp>
        <p:nvGrpSpPr>
          <p:cNvPr id="2" name="组合 8"/>
          <p:cNvGrpSpPr>
            <a:grpSpLocks/>
          </p:cNvGrpSpPr>
          <p:nvPr/>
        </p:nvGrpSpPr>
        <p:grpSpPr bwMode="auto">
          <a:xfrm>
            <a:off x="233363" y="1169988"/>
            <a:ext cx="2287587" cy="3706812"/>
            <a:chOff x="233358" y="1169468"/>
            <a:chExt cx="2288190" cy="3706893"/>
          </a:xfrm>
        </p:grpSpPr>
        <p:sp>
          <p:nvSpPr>
            <p:cNvPr id="58" name="AutoShape 81"/>
            <p:cNvSpPr>
              <a:spLocks noChangeArrowheads="1"/>
            </p:cNvSpPr>
            <p:nvPr/>
          </p:nvSpPr>
          <p:spPr bwMode="auto">
            <a:xfrm>
              <a:off x="233358" y="1552386"/>
              <a:ext cx="2288190" cy="3323975"/>
            </a:xfrm>
            <a:prstGeom prst="roundRect">
              <a:avLst>
                <a:gd name="adj" fmla="val 5005"/>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60" name="圆角矩形 59"/>
            <p:cNvSpPr/>
            <p:nvPr/>
          </p:nvSpPr>
          <p:spPr bwMode="auto">
            <a:xfrm>
              <a:off x="752021" y="1169468"/>
              <a:ext cx="1295999" cy="432000"/>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35846" name="矩形 67"/>
            <p:cNvSpPr>
              <a:spLocks noChangeArrowheads="1"/>
            </p:cNvSpPr>
            <p:nvPr/>
          </p:nvSpPr>
          <p:spPr bwMode="auto">
            <a:xfrm>
              <a:off x="830263" y="1201738"/>
              <a:ext cx="1068387" cy="304800"/>
            </a:xfrm>
            <a:prstGeom prst="rect">
              <a:avLst/>
            </a:prstGeom>
            <a:noFill/>
            <a:ln w="9525">
              <a:noFill/>
              <a:miter lim="800000"/>
              <a:headEnd/>
              <a:tailEnd/>
            </a:ln>
          </p:spPr>
          <p:txBody>
            <a:bodyPr>
              <a:spAutoFit/>
            </a:bodyPr>
            <a:lstStyle/>
            <a:p>
              <a:pPr marL="0" lvl="2" algn="ctr" defTabSz="912813" eaLnBrk="0" hangingPunct="0">
                <a:buClr>
                  <a:srgbClr val="0070C0"/>
                </a:buClr>
                <a:buSzPct val="80000"/>
                <a:tabLst>
                  <a:tab pos="136525" algn="l"/>
                </a:tabLst>
              </a:pPr>
              <a:r>
                <a:rPr lang="zh-CN" altLang="en-US" sz="1400">
                  <a:latin typeface="微软雅黑" pitchFamily="34" charset="-122"/>
                  <a:ea typeface="微软雅黑" pitchFamily="34" charset="-122"/>
                </a:rPr>
                <a:t>手机</a:t>
              </a:r>
            </a:p>
          </p:txBody>
        </p:sp>
        <p:sp>
          <p:nvSpPr>
            <p:cNvPr id="35847" name="矩形 68"/>
            <p:cNvSpPr>
              <a:spLocks noChangeArrowheads="1"/>
            </p:cNvSpPr>
            <p:nvPr/>
          </p:nvSpPr>
          <p:spPr bwMode="auto">
            <a:xfrm>
              <a:off x="336550" y="1747838"/>
              <a:ext cx="2087563" cy="2914259"/>
            </a:xfrm>
            <a:prstGeom prst="rect">
              <a:avLst/>
            </a:prstGeom>
            <a:noFill/>
            <a:ln w="9525">
              <a:noFill/>
              <a:miter lim="800000"/>
              <a:headEnd/>
              <a:tailEnd/>
            </a:ln>
          </p:spPr>
          <p:txBody>
            <a:bodyPr>
              <a:spAutoFit/>
            </a:bodyPr>
            <a:lstStyle/>
            <a:p>
              <a:pPr marL="0" lvl="2" defTabSz="912813">
                <a:lnSpc>
                  <a:spcPct val="120000"/>
                </a:lnSpc>
                <a:tabLst>
                  <a:tab pos="136525" algn="l"/>
                </a:tabLst>
              </a:pPr>
              <a:r>
                <a:rPr lang="zh-CN" altLang="en-US" sz="1400">
                  <a:latin typeface="微软雅黑" pitchFamily="34" charset="-122"/>
                  <a:ea typeface="微软雅黑" pitchFamily="34" charset="-122"/>
                </a:rPr>
                <a:t>手机模块是为天翼手机用户专门定制的专享服务，用户可以通过此模块享受到最好的天翼服务。其中包含天翼手机、天翼空间、铃声、图片几个子栏目。默认显示的天翼手机栏目可以让学生及时了解天翼手机的各类新款机型、最新优惠活动。</a:t>
              </a:r>
            </a:p>
          </p:txBody>
        </p:sp>
        <p:sp>
          <p:nvSpPr>
            <p:cNvPr id="19479" name="Text Box 23"/>
            <p:cNvSpPr txBox="1">
              <a:spLocks noChangeArrowheads="1"/>
            </p:cNvSpPr>
            <p:nvPr/>
          </p:nvSpPr>
          <p:spPr bwMode="auto">
            <a:xfrm>
              <a:off x="951097" y="1304408"/>
              <a:ext cx="184199" cy="366721"/>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a:spcBef>
                  <a:spcPct val="50000"/>
                </a:spcBef>
                <a:defRPr/>
              </a:pPr>
              <a:endParaRPr lang="zh-CN" altLang="en-US">
                <a:ea typeface="宋体" pitchFamily="2" charset="-122"/>
              </a:endParaRPr>
            </a:p>
          </p:txBody>
        </p:sp>
      </p:grpSp>
      <p:pic>
        <p:nvPicPr>
          <p:cNvPr id="35843" name="Picture 1" descr="C:\Documents and Settings\Administrator\桌面\校园网\新建文件夹 (4)\手机.png"/>
          <p:cNvPicPr>
            <a:picLocks noChangeAspect="1" noChangeArrowheads="1"/>
          </p:cNvPicPr>
          <p:nvPr/>
        </p:nvPicPr>
        <p:blipFill>
          <a:blip r:embed="rId2"/>
          <a:srcRect/>
          <a:stretch>
            <a:fillRect/>
          </a:stretch>
        </p:blipFill>
        <p:spPr bwMode="auto">
          <a:xfrm>
            <a:off x="2247900" y="560388"/>
            <a:ext cx="7315200" cy="54864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05"/>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 calcmode="lin" valueType="num">
                                      <p:cBhvr>
                                        <p:cTn id="9" dur="500" fill="hold"/>
                                        <p:tgtEl>
                                          <p:spTgt spid="2"/>
                                        </p:tgtEl>
                                        <p:attrNameLst>
                                          <p:attrName>ppt_x</p:attrName>
                                        </p:attrNameLst>
                                      </p:cBhvr>
                                      <p:tavLst>
                                        <p:tav tm="0">
                                          <p:val>
                                            <p:strVal val="#ppt_x-.2"/>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详细介绍</a:t>
            </a:r>
          </a:p>
        </p:txBody>
      </p:sp>
      <p:grpSp>
        <p:nvGrpSpPr>
          <p:cNvPr id="9" name="组合 8"/>
          <p:cNvGrpSpPr>
            <a:grpSpLocks/>
          </p:cNvGrpSpPr>
          <p:nvPr/>
        </p:nvGrpSpPr>
        <p:grpSpPr bwMode="auto">
          <a:xfrm>
            <a:off x="233363" y="1169988"/>
            <a:ext cx="2289175" cy="3706812"/>
            <a:chOff x="6495935" y="903654"/>
            <a:chExt cx="2288190" cy="3706893"/>
          </a:xfrm>
        </p:grpSpPr>
        <p:sp>
          <p:nvSpPr>
            <p:cNvPr id="58" name="AutoShape 81"/>
            <p:cNvSpPr>
              <a:spLocks noChangeArrowheads="1"/>
            </p:cNvSpPr>
            <p:nvPr/>
          </p:nvSpPr>
          <p:spPr bwMode="auto">
            <a:xfrm>
              <a:off x="6495935" y="1286572"/>
              <a:ext cx="2288190" cy="3323975"/>
            </a:xfrm>
            <a:prstGeom prst="roundRect">
              <a:avLst>
                <a:gd name="adj" fmla="val 5005"/>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60" name="圆角矩形 59"/>
            <p:cNvSpPr/>
            <p:nvPr/>
          </p:nvSpPr>
          <p:spPr bwMode="auto">
            <a:xfrm>
              <a:off x="7014598" y="903654"/>
              <a:ext cx="1295999" cy="432000"/>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36870" name="矩形 67"/>
            <p:cNvSpPr>
              <a:spLocks noChangeArrowheads="1"/>
            </p:cNvSpPr>
            <p:nvPr/>
          </p:nvSpPr>
          <p:spPr bwMode="auto">
            <a:xfrm>
              <a:off x="7092950" y="936625"/>
              <a:ext cx="1068388" cy="304800"/>
            </a:xfrm>
            <a:prstGeom prst="rect">
              <a:avLst/>
            </a:prstGeom>
            <a:noFill/>
            <a:ln w="9525">
              <a:noFill/>
              <a:miter lim="800000"/>
              <a:headEnd/>
              <a:tailEnd/>
            </a:ln>
          </p:spPr>
          <p:txBody>
            <a:bodyPr>
              <a:spAutoFit/>
            </a:bodyPr>
            <a:lstStyle/>
            <a:p>
              <a:pPr marL="0" lvl="2" algn="ctr" defTabSz="912813" eaLnBrk="0" hangingPunct="0">
                <a:buClr>
                  <a:srgbClr val="0070C0"/>
                </a:buClr>
                <a:buSzPct val="80000"/>
                <a:tabLst>
                  <a:tab pos="136525" algn="l"/>
                </a:tabLst>
              </a:pPr>
              <a:r>
                <a:rPr lang="zh-CN" altLang="en-US" sz="1400">
                  <a:latin typeface="微软雅黑" pitchFamily="34" charset="-122"/>
                  <a:ea typeface="微软雅黑" pitchFamily="34" charset="-122"/>
                </a:rPr>
                <a:t>软件</a:t>
              </a:r>
            </a:p>
          </p:txBody>
        </p:sp>
        <p:sp>
          <p:nvSpPr>
            <p:cNvPr id="36871" name="矩形 68"/>
            <p:cNvSpPr>
              <a:spLocks noChangeArrowheads="1"/>
            </p:cNvSpPr>
            <p:nvPr/>
          </p:nvSpPr>
          <p:spPr bwMode="auto">
            <a:xfrm>
              <a:off x="6599238" y="1482725"/>
              <a:ext cx="2087562" cy="3000821"/>
            </a:xfrm>
            <a:prstGeom prst="rect">
              <a:avLst/>
            </a:prstGeom>
            <a:noFill/>
            <a:ln w="9525">
              <a:noFill/>
              <a:miter lim="800000"/>
              <a:headEnd/>
              <a:tailEnd/>
            </a:ln>
          </p:spPr>
          <p:txBody>
            <a:bodyPr>
              <a:spAutoFit/>
            </a:bodyPr>
            <a:lstStyle/>
            <a:p>
              <a:pPr marL="0" lvl="2" defTabSz="912813">
                <a:lnSpc>
                  <a:spcPct val="150000"/>
                </a:lnSpc>
                <a:tabLst>
                  <a:tab pos="136525" algn="l"/>
                </a:tabLst>
              </a:pPr>
              <a:r>
                <a:rPr lang="zh-CN" altLang="en-US" sz="1400">
                  <a:latin typeface="微软雅黑" pitchFamily="34" charset="-122"/>
                  <a:ea typeface="微软雅黑" pitchFamily="34" charset="-122"/>
                </a:rPr>
                <a:t>软件模块利用先进的“云技术”为学生提供各类软件的下载与安装管理。不写注册表，实现即下即用的效果，帮助学生更方便的管理自己的计算机。这也充分体现出我们的“云技术”优势。</a:t>
              </a:r>
            </a:p>
          </p:txBody>
        </p:sp>
        <p:sp>
          <p:nvSpPr>
            <p:cNvPr id="19479" name="Text Box 23"/>
            <p:cNvSpPr txBox="1">
              <a:spLocks noChangeArrowheads="1"/>
            </p:cNvSpPr>
            <p:nvPr/>
          </p:nvSpPr>
          <p:spPr bwMode="auto">
            <a:xfrm>
              <a:off x="7213176" y="1040182"/>
              <a:ext cx="184071" cy="366720"/>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a:spcBef>
                  <a:spcPct val="50000"/>
                </a:spcBef>
                <a:defRPr/>
              </a:pPr>
              <a:endParaRPr lang="zh-CN" altLang="en-US">
                <a:ea typeface="宋体" pitchFamily="2" charset="-122"/>
              </a:endParaRPr>
            </a:p>
          </p:txBody>
        </p:sp>
      </p:grpSp>
      <p:pic>
        <p:nvPicPr>
          <p:cNvPr id="36867" name="Picture 1" descr="C:\Documents and Settings\Administrator\桌面\校园网\新建文件夹 (4)\就业.png"/>
          <p:cNvPicPr>
            <a:picLocks noChangeAspect="1" noChangeArrowheads="1"/>
          </p:cNvPicPr>
          <p:nvPr/>
        </p:nvPicPr>
        <p:blipFill>
          <a:blip r:embed="rId2"/>
          <a:srcRect/>
          <a:stretch>
            <a:fillRect/>
          </a:stretch>
        </p:blipFill>
        <p:spPr bwMode="auto">
          <a:xfrm>
            <a:off x="1800225" y="179388"/>
            <a:ext cx="7315200" cy="54864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ppt_w*0.05"/>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anim calcmode="lin" valueType="num">
                                      <p:cBhvr>
                                        <p:cTn id="9" dur="500" fill="hold"/>
                                        <p:tgtEl>
                                          <p:spTgt spid="9"/>
                                        </p:tgtEl>
                                        <p:attrNameLst>
                                          <p:attrName>ppt_x</p:attrName>
                                        </p:attrNameLst>
                                      </p:cBhvr>
                                      <p:tavLst>
                                        <p:tav tm="0">
                                          <p:val>
                                            <p:strVal val="#ppt_x-.2"/>
                                          </p:val>
                                        </p:tav>
                                        <p:tav tm="100000">
                                          <p:val>
                                            <p:strVal val="#ppt_x"/>
                                          </p:val>
                                        </p:tav>
                                      </p:tavLst>
                                    </p:anim>
                                    <p:anim calcmode="lin" valueType="num">
                                      <p:cBhvr>
                                        <p:cTn id="10" dur="500" fill="hold"/>
                                        <p:tgtEl>
                                          <p:spTgt spid="9"/>
                                        </p:tgtEl>
                                        <p:attrNameLst>
                                          <p:attrName>ppt_y</p:attrName>
                                        </p:attrNameLst>
                                      </p:cBhvr>
                                      <p:tavLst>
                                        <p:tav tm="0">
                                          <p:val>
                                            <p:strVal val="#ppt_y"/>
                                          </p:val>
                                        </p:tav>
                                        <p:tav tm="100000">
                                          <p:val>
                                            <p:strVal val="#ppt_y"/>
                                          </p:val>
                                        </p:tav>
                                      </p:tavLst>
                                    </p:anim>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详细介绍</a:t>
            </a:r>
          </a:p>
        </p:txBody>
      </p:sp>
      <p:grpSp>
        <p:nvGrpSpPr>
          <p:cNvPr id="9" name="组合 8"/>
          <p:cNvGrpSpPr>
            <a:grpSpLocks/>
          </p:cNvGrpSpPr>
          <p:nvPr/>
        </p:nvGrpSpPr>
        <p:grpSpPr bwMode="auto">
          <a:xfrm>
            <a:off x="233363" y="1169988"/>
            <a:ext cx="2289175" cy="3706812"/>
            <a:chOff x="6495935" y="903654"/>
            <a:chExt cx="2288190" cy="3706893"/>
          </a:xfrm>
        </p:grpSpPr>
        <p:sp>
          <p:nvSpPr>
            <p:cNvPr id="58" name="AutoShape 81"/>
            <p:cNvSpPr>
              <a:spLocks noChangeArrowheads="1"/>
            </p:cNvSpPr>
            <p:nvPr/>
          </p:nvSpPr>
          <p:spPr bwMode="auto">
            <a:xfrm>
              <a:off x="6495935" y="1286572"/>
              <a:ext cx="2288190" cy="3323975"/>
            </a:xfrm>
            <a:prstGeom prst="roundRect">
              <a:avLst>
                <a:gd name="adj" fmla="val 5005"/>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60" name="圆角矩形 59"/>
            <p:cNvSpPr/>
            <p:nvPr/>
          </p:nvSpPr>
          <p:spPr bwMode="auto">
            <a:xfrm>
              <a:off x="7014598" y="903654"/>
              <a:ext cx="1295999" cy="432000"/>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37894" name="矩形 67"/>
            <p:cNvSpPr>
              <a:spLocks noChangeArrowheads="1"/>
            </p:cNvSpPr>
            <p:nvPr/>
          </p:nvSpPr>
          <p:spPr bwMode="auto">
            <a:xfrm>
              <a:off x="7092950" y="936625"/>
              <a:ext cx="1068388" cy="304800"/>
            </a:xfrm>
            <a:prstGeom prst="rect">
              <a:avLst/>
            </a:prstGeom>
            <a:noFill/>
            <a:ln w="9525">
              <a:noFill/>
              <a:miter lim="800000"/>
              <a:headEnd/>
              <a:tailEnd/>
            </a:ln>
          </p:spPr>
          <p:txBody>
            <a:bodyPr>
              <a:spAutoFit/>
            </a:bodyPr>
            <a:lstStyle/>
            <a:p>
              <a:pPr marL="0" lvl="2" algn="ctr" defTabSz="912813" eaLnBrk="0" hangingPunct="0">
                <a:buClr>
                  <a:srgbClr val="0070C0"/>
                </a:buClr>
                <a:buSzPct val="80000"/>
                <a:tabLst>
                  <a:tab pos="136525" algn="l"/>
                </a:tabLst>
              </a:pPr>
              <a:r>
                <a:rPr lang="zh-CN" altLang="en-US" sz="1400">
                  <a:latin typeface="微软雅黑" pitchFamily="34" charset="-122"/>
                  <a:ea typeface="微软雅黑" pitchFamily="34" charset="-122"/>
                </a:rPr>
                <a:t>娱乐</a:t>
              </a:r>
            </a:p>
          </p:txBody>
        </p:sp>
        <p:sp>
          <p:nvSpPr>
            <p:cNvPr id="37895" name="矩形 68"/>
            <p:cNvSpPr>
              <a:spLocks noChangeArrowheads="1"/>
            </p:cNvSpPr>
            <p:nvPr/>
          </p:nvSpPr>
          <p:spPr bwMode="auto">
            <a:xfrm>
              <a:off x="6545263" y="1471613"/>
              <a:ext cx="2162175" cy="3075842"/>
            </a:xfrm>
            <a:prstGeom prst="rect">
              <a:avLst/>
            </a:prstGeom>
            <a:noFill/>
            <a:ln w="9525">
              <a:noFill/>
              <a:miter lim="800000"/>
              <a:headEnd/>
              <a:tailEnd/>
            </a:ln>
          </p:spPr>
          <p:txBody>
            <a:bodyPr>
              <a:spAutoFit/>
            </a:bodyPr>
            <a:lstStyle/>
            <a:p>
              <a:pPr marL="0" lvl="2" defTabSz="912813">
                <a:lnSpc>
                  <a:spcPct val="140000"/>
                </a:lnSpc>
                <a:tabLst>
                  <a:tab pos="136525" algn="l"/>
                </a:tabLst>
              </a:pPr>
              <a:r>
                <a:rPr lang="zh-CN" altLang="en-US" sz="1400">
                  <a:latin typeface="微软雅黑" pitchFamily="34" charset="-122"/>
                  <a:ea typeface="微软雅黑" pitchFamily="34" charset="-122"/>
                </a:rPr>
                <a:t>娱乐模块主要有游戏、音乐、影视、小说四个栏目。默认显示游戏栏目，提供海量游戏资源供用户选择，总量过万款。我们利用现有与各大游戏公司的合作资源，在本平台上会针对校园举办各类游戏活动，增加大学生对本平台的喜爱。</a:t>
              </a:r>
            </a:p>
          </p:txBody>
        </p:sp>
        <p:sp>
          <p:nvSpPr>
            <p:cNvPr id="19479" name="Text Box 23"/>
            <p:cNvSpPr txBox="1">
              <a:spLocks noChangeArrowheads="1"/>
            </p:cNvSpPr>
            <p:nvPr/>
          </p:nvSpPr>
          <p:spPr bwMode="auto">
            <a:xfrm>
              <a:off x="7213176" y="1040182"/>
              <a:ext cx="184071" cy="366720"/>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a:spcBef>
                  <a:spcPct val="50000"/>
                </a:spcBef>
                <a:defRPr/>
              </a:pPr>
              <a:endParaRPr lang="zh-CN" altLang="en-US">
                <a:ea typeface="宋体" pitchFamily="2" charset="-122"/>
              </a:endParaRPr>
            </a:p>
          </p:txBody>
        </p:sp>
      </p:grpSp>
      <p:pic>
        <p:nvPicPr>
          <p:cNvPr id="37891" name="Picture 1" descr="C:\Documents and Settings\Administrator\桌面\校园网\新建文件夹 (4)\娱乐.png"/>
          <p:cNvPicPr>
            <a:picLocks noChangeAspect="1" noChangeArrowheads="1"/>
          </p:cNvPicPr>
          <p:nvPr/>
        </p:nvPicPr>
        <p:blipFill>
          <a:blip r:embed="rId2"/>
          <a:srcRect/>
          <a:stretch>
            <a:fillRect/>
          </a:stretch>
        </p:blipFill>
        <p:spPr bwMode="auto">
          <a:xfrm>
            <a:off x="1800225" y="179388"/>
            <a:ext cx="7315200" cy="54864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ppt_w*0.05"/>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anim calcmode="lin" valueType="num">
                                      <p:cBhvr>
                                        <p:cTn id="9" dur="500" fill="hold"/>
                                        <p:tgtEl>
                                          <p:spTgt spid="9"/>
                                        </p:tgtEl>
                                        <p:attrNameLst>
                                          <p:attrName>ppt_x</p:attrName>
                                        </p:attrNameLst>
                                      </p:cBhvr>
                                      <p:tavLst>
                                        <p:tav tm="0">
                                          <p:val>
                                            <p:strVal val="#ppt_x-.2"/>
                                          </p:val>
                                        </p:tav>
                                        <p:tav tm="100000">
                                          <p:val>
                                            <p:strVal val="#ppt_x"/>
                                          </p:val>
                                        </p:tav>
                                      </p:tavLst>
                                    </p:anim>
                                    <p:anim calcmode="lin" valueType="num">
                                      <p:cBhvr>
                                        <p:cTn id="10" dur="500" fill="hold"/>
                                        <p:tgtEl>
                                          <p:spTgt spid="9"/>
                                        </p:tgtEl>
                                        <p:attrNameLst>
                                          <p:attrName>ppt_y</p:attrName>
                                        </p:attrNameLst>
                                      </p:cBhvr>
                                      <p:tavLst>
                                        <p:tav tm="0">
                                          <p:val>
                                            <p:strVal val="#ppt_y"/>
                                          </p:val>
                                        </p:tav>
                                        <p:tav tm="100000">
                                          <p:val>
                                            <p:strVal val="#ppt_y"/>
                                          </p:val>
                                        </p:tav>
                                      </p:tavLst>
                                    </p:anim>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详细介绍</a:t>
            </a:r>
          </a:p>
        </p:txBody>
      </p:sp>
      <p:sp>
        <p:nvSpPr>
          <p:cNvPr id="19479" name="Text Box 23"/>
          <p:cNvSpPr txBox="1">
            <a:spLocks noChangeArrowheads="1"/>
          </p:cNvSpPr>
          <p:nvPr/>
        </p:nvSpPr>
        <p:spPr bwMode="auto">
          <a:xfrm>
            <a:off x="6405563" y="2143125"/>
            <a:ext cx="184150" cy="366713"/>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a:spcBef>
                <a:spcPct val="50000"/>
              </a:spcBef>
              <a:defRPr/>
            </a:pPr>
            <a:endParaRPr lang="zh-CN" altLang="en-US">
              <a:ea typeface="宋体" pitchFamily="2" charset="-122"/>
            </a:endParaRPr>
          </a:p>
        </p:txBody>
      </p:sp>
      <p:grpSp>
        <p:nvGrpSpPr>
          <p:cNvPr id="9" name="组合 8"/>
          <p:cNvGrpSpPr>
            <a:grpSpLocks/>
          </p:cNvGrpSpPr>
          <p:nvPr/>
        </p:nvGrpSpPr>
        <p:grpSpPr bwMode="auto">
          <a:xfrm>
            <a:off x="233363" y="1169988"/>
            <a:ext cx="2289175" cy="3706812"/>
            <a:chOff x="6495935" y="903654"/>
            <a:chExt cx="2288190" cy="3706893"/>
          </a:xfrm>
        </p:grpSpPr>
        <p:sp>
          <p:nvSpPr>
            <p:cNvPr id="10" name="AutoShape 81"/>
            <p:cNvSpPr>
              <a:spLocks noChangeArrowheads="1"/>
            </p:cNvSpPr>
            <p:nvPr/>
          </p:nvSpPr>
          <p:spPr bwMode="auto">
            <a:xfrm>
              <a:off x="6495935" y="1286572"/>
              <a:ext cx="2288190" cy="3323975"/>
            </a:xfrm>
            <a:prstGeom prst="roundRect">
              <a:avLst>
                <a:gd name="adj" fmla="val 5005"/>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11" name="圆角矩形 10"/>
            <p:cNvSpPr/>
            <p:nvPr/>
          </p:nvSpPr>
          <p:spPr bwMode="auto">
            <a:xfrm>
              <a:off x="7014598" y="903654"/>
              <a:ext cx="1295999" cy="432000"/>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38919" name="矩形 67"/>
            <p:cNvSpPr>
              <a:spLocks noChangeArrowheads="1"/>
            </p:cNvSpPr>
            <p:nvPr/>
          </p:nvSpPr>
          <p:spPr bwMode="auto">
            <a:xfrm>
              <a:off x="7092950" y="936625"/>
              <a:ext cx="1068388" cy="304800"/>
            </a:xfrm>
            <a:prstGeom prst="rect">
              <a:avLst/>
            </a:prstGeom>
            <a:noFill/>
            <a:ln w="9525">
              <a:noFill/>
              <a:miter lim="800000"/>
              <a:headEnd/>
              <a:tailEnd/>
            </a:ln>
          </p:spPr>
          <p:txBody>
            <a:bodyPr>
              <a:spAutoFit/>
            </a:bodyPr>
            <a:lstStyle/>
            <a:p>
              <a:pPr marL="0" lvl="2" algn="ctr" defTabSz="912813" eaLnBrk="0" hangingPunct="0">
                <a:buClr>
                  <a:srgbClr val="0070C0"/>
                </a:buClr>
                <a:buSzPct val="80000"/>
                <a:tabLst>
                  <a:tab pos="136525" algn="l"/>
                </a:tabLst>
              </a:pPr>
              <a:r>
                <a:rPr lang="zh-CN" altLang="en-US" sz="1400">
                  <a:latin typeface="微软雅黑" pitchFamily="34" charset="-122"/>
                  <a:ea typeface="微软雅黑" pitchFamily="34" charset="-122"/>
                </a:rPr>
                <a:t>交友</a:t>
              </a:r>
            </a:p>
          </p:txBody>
        </p:sp>
        <p:sp>
          <p:nvSpPr>
            <p:cNvPr id="38920" name="矩形 68"/>
            <p:cNvSpPr>
              <a:spLocks noChangeArrowheads="1"/>
            </p:cNvSpPr>
            <p:nvPr/>
          </p:nvSpPr>
          <p:spPr bwMode="auto">
            <a:xfrm>
              <a:off x="6545263" y="1471613"/>
              <a:ext cx="2162175" cy="2914259"/>
            </a:xfrm>
            <a:prstGeom prst="rect">
              <a:avLst/>
            </a:prstGeom>
            <a:noFill/>
            <a:ln w="9525">
              <a:noFill/>
              <a:miter lim="800000"/>
              <a:headEnd/>
              <a:tailEnd/>
            </a:ln>
          </p:spPr>
          <p:txBody>
            <a:bodyPr>
              <a:spAutoFit/>
            </a:bodyPr>
            <a:lstStyle/>
            <a:p>
              <a:pPr marL="0" lvl="2" defTabSz="912813">
                <a:lnSpc>
                  <a:spcPct val="120000"/>
                </a:lnSpc>
                <a:tabLst>
                  <a:tab pos="136525" algn="l"/>
                </a:tabLst>
              </a:pPr>
              <a:r>
                <a:rPr lang="zh-CN" altLang="en-US" sz="1400">
                  <a:latin typeface="微软雅黑" pitchFamily="34" charset="-122"/>
                  <a:ea typeface="微软雅黑" pitchFamily="34" charset="-122"/>
                </a:rPr>
                <a:t>交友模块主要有聊天、视频、论坛、圈子四个子栏目。默认显示聊天栏目，聊天室直接接入各个高校，学生可以方便的进行同校、异校交流，更为重要的是这里采用实名聊天的机制，更安全、健康，也更易于管理，从而避免大学生接触到校外有害信息，影响身心健康。</a:t>
              </a:r>
            </a:p>
          </p:txBody>
        </p:sp>
        <p:sp>
          <p:nvSpPr>
            <p:cNvPr id="14" name="Text Box 23"/>
            <p:cNvSpPr txBox="1">
              <a:spLocks noChangeArrowheads="1"/>
            </p:cNvSpPr>
            <p:nvPr/>
          </p:nvSpPr>
          <p:spPr bwMode="auto">
            <a:xfrm>
              <a:off x="7213176" y="1040182"/>
              <a:ext cx="184071" cy="366720"/>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a:spcBef>
                  <a:spcPct val="50000"/>
                </a:spcBef>
                <a:defRPr/>
              </a:pPr>
              <a:endParaRPr lang="zh-CN" altLang="en-US">
                <a:ea typeface="宋体" pitchFamily="2" charset="-122"/>
              </a:endParaRPr>
            </a:p>
          </p:txBody>
        </p:sp>
      </p:grpSp>
      <p:pic>
        <p:nvPicPr>
          <p:cNvPr id="38916" name="Picture 1" descr="C:\Documents and Settings\Administrator\桌面\校园网\新建文件夹 (4)\交友.png"/>
          <p:cNvPicPr>
            <a:picLocks noChangeAspect="1" noChangeArrowheads="1"/>
          </p:cNvPicPr>
          <p:nvPr/>
        </p:nvPicPr>
        <p:blipFill>
          <a:blip r:embed="rId2"/>
          <a:srcRect/>
          <a:stretch>
            <a:fillRect/>
          </a:stretch>
        </p:blipFill>
        <p:spPr bwMode="auto">
          <a:xfrm>
            <a:off x="1800225" y="179388"/>
            <a:ext cx="7315200" cy="54864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ppt_w*0.05"/>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anim calcmode="lin" valueType="num">
                                      <p:cBhvr>
                                        <p:cTn id="9" dur="500" fill="hold"/>
                                        <p:tgtEl>
                                          <p:spTgt spid="9"/>
                                        </p:tgtEl>
                                        <p:attrNameLst>
                                          <p:attrName>ppt_x</p:attrName>
                                        </p:attrNameLst>
                                      </p:cBhvr>
                                      <p:tavLst>
                                        <p:tav tm="0">
                                          <p:val>
                                            <p:strVal val="#ppt_x-.2"/>
                                          </p:val>
                                        </p:tav>
                                        <p:tav tm="100000">
                                          <p:val>
                                            <p:strVal val="#ppt_x"/>
                                          </p:val>
                                        </p:tav>
                                      </p:tavLst>
                                    </p:anim>
                                    <p:anim calcmode="lin" valueType="num">
                                      <p:cBhvr>
                                        <p:cTn id="10" dur="500" fill="hold"/>
                                        <p:tgtEl>
                                          <p:spTgt spid="9"/>
                                        </p:tgtEl>
                                        <p:attrNameLst>
                                          <p:attrName>ppt_y</p:attrName>
                                        </p:attrNameLst>
                                      </p:cBhvr>
                                      <p:tavLst>
                                        <p:tav tm="0">
                                          <p:val>
                                            <p:strVal val="#ppt_y"/>
                                          </p:val>
                                        </p:tav>
                                        <p:tav tm="100000">
                                          <p:val>
                                            <p:strVal val="#ppt_y"/>
                                          </p:val>
                                        </p:tav>
                                      </p:tavLst>
                                    </p:anim>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详细介绍</a:t>
            </a:r>
          </a:p>
        </p:txBody>
      </p:sp>
      <p:grpSp>
        <p:nvGrpSpPr>
          <p:cNvPr id="9" name="组合 8"/>
          <p:cNvGrpSpPr>
            <a:grpSpLocks/>
          </p:cNvGrpSpPr>
          <p:nvPr/>
        </p:nvGrpSpPr>
        <p:grpSpPr bwMode="auto">
          <a:xfrm>
            <a:off x="233363" y="1169988"/>
            <a:ext cx="2287587" cy="3698875"/>
            <a:chOff x="233358" y="795335"/>
            <a:chExt cx="2288190" cy="3698640"/>
          </a:xfrm>
        </p:grpSpPr>
        <p:sp>
          <p:nvSpPr>
            <p:cNvPr id="58" name="AutoShape 81"/>
            <p:cNvSpPr>
              <a:spLocks noChangeArrowheads="1"/>
            </p:cNvSpPr>
            <p:nvPr/>
          </p:nvSpPr>
          <p:spPr bwMode="auto">
            <a:xfrm>
              <a:off x="233358" y="1170000"/>
              <a:ext cx="2288190" cy="3323975"/>
            </a:xfrm>
            <a:prstGeom prst="roundRect">
              <a:avLst>
                <a:gd name="adj" fmla="val 5005"/>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60" name="圆角矩形 59"/>
            <p:cNvSpPr/>
            <p:nvPr/>
          </p:nvSpPr>
          <p:spPr bwMode="auto">
            <a:xfrm>
              <a:off x="752021" y="795335"/>
              <a:ext cx="1295999" cy="432000"/>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39942" name="矩形 67"/>
            <p:cNvSpPr>
              <a:spLocks noChangeArrowheads="1"/>
            </p:cNvSpPr>
            <p:nvPr/>
          </p:nvSpPr>
          <p:spPr bwMode="auto">
            <a:xfrm>
              <a:off x="830263" y="827088"/>
              <a:ext cx="1068387" cy="304800"/>
            </a:xfrm>
            <a:prstGeom prst="rect">
              <a:avLst/>
            </a:prstGeom>
            <a:noFill/>
            <a:ln w="9525">
              <a:noFill/>
              <a:miter lim="800000"/>
              <a:headEnd/>
              <a:tailEnd/>
            </a:ln>
          </p:spPr>
          <p:txBody>
            <a:bodyPr>
              <a:spAutoFit/>
            </a:bodyPr>
            <a:lstStyle/>
            <a:p>
              <a:pPr marL="0" lvl="2" algn="ctr" defTabSz="912813" eaLnBrk="0" hangingPunct="0">
                <a:buClr>
                  <a:srgbClr val="0070C0"/>
                </a:buClr>
                <a:buSzPct val="80000"/>
                <a:tabLst>
                  <a:tab pos="136525" algn="l"/>
                </a:tabLst>
              </a:pPr>
              <a:r>
                <a:rPr lang="zh-CN" altLang="en-US" sz="1400">
                  <a:latin typeface="微软雅黑" pitchFamily="34" charset="-122"/>
                  <a:ea typeface="微软雅黑" pitchFamily="34" charset="-122"/>
                </a:rPr>
                <a:t>就业</a:t>
              </a:r>
            </a:p>
          </p:txBody>
        </p:sp>
        <p:sp>
          <p:nvSpPr>
            <p:cNvPr id="39943" name="矩形 68"/>
            <p:cNvSpPr>
              <a:spLocks noChangeArrowheads="1"/>
            </p:cNvSpPr>
            <p:nvPr/>
          </p:nvSpPr>
          <p:spPr bwMode="auto">
            <a:xfrm>
              <a:off x="336550" y="1346200"/>
              <a:ext cx="2087563" cy="2806922"/>
            </a:xfrm>
            <a:prstGeom prst="rect">
              <a:avLst/>
            </a:prstGeom>
            <a:noFill/>
            <a:ln w="9525">
              <a:noFill/>
              <a:miter lim="800000"/>
              <a:headEnd/>
              <a:tailEnd/>
            </a:ln>
          </p:spPr>
          <p:txBody>
            <a:bodyPr>
              <a:spAutoFit/>
            </a:bodyPr>
            <a:lstStyle/>
            <a:p>
              <a:pPr marL="0" lvl="2" defTabSz="912813">
                <a:lnSpc>
                  <a:spcPct val="140000"/>
                </a:lnSpc>
                <a:tabLst>
                  <a:tab pos="136525" algn="l"/>
                </a:tabLst>
              </a:pPr>
              <a:r>
                <a:rPr lang="zh-CN" altLang="en-US" sz="1400">
                  <a:latin typeface="微软雅黑" pitchFamily="34" charset="-122"/>
                  <a:ea typeface="微软雅黑" pitchFamily="34" charset="-122"/>
                </a:rPr>
                <a:t>就业模块主要有创业之路、招聘信息、兼职信息、实习信息、励志视频、威客平台几个子栏目。默认显示创业之路栏目，提供资金与大学生项目的对接平台，为大学生创业提供帮助。</a:t>
              </a:r>
            </a:p>
            <a:p>
              <a:pPr marL="0" lvl="2" defTabSz="912813">
                <a:lnSpc>
                  <a:spcPct val="140000"/>
                </a:lnSpc>
                <a:tabLst>
                  <a:tab pos="136525" algn="l"/>
                </a:tabLst>
              </a:pPr>
              <a:endParaRPr lang="zh-CN" altLang="en-US" sz="1400">
                <a:latin typeface="微软雅黑" pitchFamily="34" charset="-122"/>
                <a:ea typeface="微软雅黑" pitchFamily="34" charset="-122"/>
              </a:endParaRPr>
            </a:p>
          </p:txBody>
        </p:sp>
        <p:sp>
          <p:nvSpPr>
            <p:cNvPr id="19479" name="Text Box 23"/>
            <p:cNvSpPr txBox="1">
              <a:spLocks noChangeArrowheads="1"/>
            </p:cNvSpPr>
            <p:nvPr/>
          </p:nvSpPr>
          <p:spPr bwMode="auto">
            <a:xfrm>
              <a:off x="951097" y="1187422"/>
              <a:ext cx="184199" cy="366690"/>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a:spcBef>
                  <a:spcPct val="50000"/>
                </a:spcBef>
                <a:defRPr/>
              </a:pPr>
              <a:endParaRPr lang="zh-CN" altLang="en-US">
                <a:ea typeface="宋体" pitchFamily="2" charset="-122"/>
              </a:endParaRPr>
            </a:p>
          </p:txBody>
        </p:sp>
      </p:grpSp>
      <p:pic>
        <p:nvPicPr>
          <p:cNvPr id="39939" name="Picture 2" descr="C:\Documents and Settings\Administrator\桌面\校园网\新建文件夹 (4)\就业.png"/>
          <p:cNvPicPr>
            <a:picLocks noChangeAspect="1" noChangeArrowheads="1"/>
          </p:cNvPicPr>
          <p:nvPr/>
        </p:nvPicPr>
        <p:blipFill>
          <a:blip r:embed="rId2"/>
          <a:srcRect/>
          <a:stretch>
            <a:fillRect/>
          </a:stretch>
        </p:blipFill>
        <p:spPr bwMode="auto">
          <a:xfrm>
            <a:off x="1800225" y="179388"/>
            <a:ext cx="7315200" cy="54864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ppt_w*0.05"/>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anim calcmode="lin" valueType="num">
                                      <p:cBhvr>
                                        <p:cTn id="9" dur="500" fill="hold"/>
                                        <p:tgtEl>
                                          <p:spTgt spid="9"/>
                                        </p:tgtEl>
                                        <p:attrNameLst>
                                          <p:attrName>ppt_x</p:attrName>
                                        </p:attrNameLst>
                                      </p:cBhvr>
                                      <p:tavLst>
                                        <p:tav tm="0">
                                          <p:val>
                                            <p:strVal val="#ppt_x-.2"/>
                                          </p:val>
                                        </p:tav>
                                        <p:tav tm="100000">
                                          <p:val>
                                            <p:strVal val="#ppt_x"/>
                                          </p:val>
                                        </p:tav>
                                      </p:tavLst>
                                    </p:anim>
                                    <p:anim calcmode="lin" valueType="num">
                                      <p:cBhvr>
                                        <p:cTn id="10" dur="500" fill="hold"/>
                                        <p:tgtEl>
                                          <p:spTgt spid="9"/>
                                        </p:tgtEl>
                                        <p:attrNameLst>
                                          <p:attrName>ppt_y</p:attrName>
                                        </p:attrNameLst>
                                      </p:cBhvr>
                                      <p:tavLst>
                                        <p:tav tm="0">
                                          <p:val>
                                            <p:strVal val="#ppt_y"/>
                                          </p:val>
                                        </p:tav>
                                        <p:tav tm="100000">
                                          <p:val>
                                            <p:strVal val="#ppt_y"/>
                                          </p:val>
                                        </p:tav>
                                      </p:tavLst>
                                    </p:anim>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详细介绍</a:t>
            </a:r>
          </a:p>
        </p:txBody>
      </p:sp>
      <p:grpSp>
        <p:nvGrpSpPr>
          <p:cNvPr id="9" name="组合 8"/>
          <p:cNvGrpSpPr>
            <a:grpSpLocks/>
          </p:cNvGrpSpPr>
          <p:nvPr/>
        </p:nvGrpSpPr>
        <p:grpSpPr bwMode="auto">
          <a:xfrm>
            <a:off x="233363" y="1169988"/>
            <a:ext cx="2289175" cy="3706812"/>
            <a:chOff x="6495935" y="903654"/>
            <a:chExt cx="2288190" cy="3706893"/>
          </a:xfrm>
        </p:grpSpPr>
        <p:sp>
          <p:nvSpPr>
            <p:cNvPr id="58" name="AutoShape 81"/>
            <p:cNvSpPr>
              <a:spLocks noChangeArrowheads="1"/>
            </p:cNvSpPr>
            <p:nvPr/>
          </p:nvSpPr>
          <p:spPr bwMode="auto">
            <a:xfrm>
              <a:off x="6495935" y="1286572"/>
              <a:ext cx="2288190" cy="3323975"/>
            </a:xfrm>
            <a:prstGeom prst="roundRect">
              <a:avLst>
                <a:gd name="adj" fmla="val 5005"/>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60" name="圆角矩形 59"/>
            <p:cNvSpPr/>
            <p:nvPr/>
          </p:nvSpPr>
          <p:spPr bwMode="auto">
            <a:xfrm>
              <a:off x="7014598" y="903654"/>
              <a:ext cx="1295999" cy="432000"/>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40966" name="矩形 67"/>
            <p:cNvSpPr>
              <a:spLocks noChangeArrowheads="1"/>
            </p:cNvSpPr>
            <p:nvPr/>
          </p:nvSpPr>
          <p:spPr bwMode="auto">
            <a:xfrm>
              <a:off x="7092950" y="936625"/>
              <a:ext cx="1068388" cy="304800"/>
            </a:xfrm>
            <a:prstGeom prst="rect">
              <a:avLst/>
            </a:prstGeom>
            <a:noFill/>
            <a:ln w="9525">
              <a:noFill/>
              <a:miter lim="800000"/>
              <a:headEnd/>
              <a:tailEnd/>
            </a:ln>
          </p:spPr>
          <p:txBody>
            <a:bodyPr>
              <a:spAutoFit/>
            </a:bodyPr>
            <a:lstStyle/>
            <a:p>
              <a:pPr marL="0" lvl="2" algn="ctr" defTabSz="912813" eaLnBrk="0" hangingPunct="0">
                <a:buClr>
                  <a:srgbClr val="0070C0"/>
                </a:buClr>
                <a:buSzPct val="80000"/>
                <a:tabLst>
                  <a:tab pos="136525" algn="l"/>
                </a:tabLst>
              </a:pPr>
              <a:r>
                <a:rPr lang="zh-CN" altLang="en-US" sz="1400">
                  <a:latin typeface="微软雅黑" pitchFamily="34" charset="-122"/>
                  <a:ea typeface="微软雅黑" pitchFamily="34" charset="-122"/>
                </a:rPr>
                <a:t>生活</a:t>
              </a:r>
            </a:p>
          </p:txBody>
        </p:sp>
        <p:sp>
          <p:nvSpPr>
            <p:cNvPr id="40967" name="矩形 68"/>
            <p:cNvSpPr>
              <a:spLocks noChangeArrowheads="1"/>
            </p:cNvSpPr>
            <p:nvPr/>
          </p:nvSpPr>
          <p:spPr bwMode="auto">
            <a:xfrm>
              <a:off x="6545263" y="1471613"/>
              <a:ext cx="2162175" cy="3000821"/>
            </a:xfrm>
            <a:prstGeom prst="rect">
              <a:avLst/>
            </a:prstGeom>
            <a:noFill/>
            <a:ln w="9525">
              <a:noFill/>
              <a:miter lim="800000"/>
              <a:headEnd/>
              <a:tailEnd/>
            </a:ln>
          </p:spPr>
          <p:txBody>
            <a:bodyPr>
              <a:spAutoFit/>
            </a:bodyPr>
            <a:lstStyle/>
            <a:p>
              <a:pPr marL="0" lvl="2" defTabSz="912813">
                <a:lnSpc>
                  <a:spcPct val="150000"/>
                </a:lnSpc>
                <a:tabLst>
                  <a:tab pos="136525" algn="l"/>
                </a:tabLst>
              </a:pPr>
              <a:r>
                <a:rPr lang="zh-CN" altLang="en-US" sz="1400">
                  <a:latin typeface="微软雅黑" pitchFamily="34" charset="-122"/>
                  <a:ea typeface="微软雅黑" pitchFamily="34" charset="-122"/>
                </a:rPr>
                <a:t>生活模块主要有跳蚤市场、出行信息、票务信息、旅游信息、网上购物、聚优惠几个子栏目。默认显示跳蚤市场，为大学生之间的交易提供一个方便、快捷、安全、专业的交易平台。</a:t>
              </a:r>
            </a:p>
            <a:p>
              <a:pPr marL="0" lvl="2" defTabSz="912813">
                <a:lnSpc>
                  <a:spcPct val="150000"/>
                </a:lnSpc>
                <a:tabLst>
                  <a:tab pos="136525" algn="l"/>
                </a:tabLst>
              </a:pPr>
              <a:endParaRPr lang="zh-CN" altLang="en-US" sz="1400">
                <a:latin typeface="微软雅黑" pitchFamily="34" charset="-122"/>
                <a:ea typeface="微软雅黑" pitchFamily="34" charset="-122"/>
              </a:endParaRPr>
            </a:p>
          </p:txBody>
        </p:sp>
        <p:sp>
          <p:nvSpPr>
            <p:cNvPr id="19479" name="Text Box 23"/>
            <p:cNvSpPr txBox="1">
              <a:spLocks noChangeArrowheads="1"/>
            </p:cNvSpPr>
            <p:nvPr/>
          </p:nvSpPr>
          <p:spPr bwMode="auto">
            <a:xfrm>
              <a:off x="7213176" y="1040182"/>
              <a:ext cx="184071" cy="366720"/>
            </a:xfrm>
            <a:prstGeom prst="rect">
              <a:avLst/>
            </a:prstGeom>
            <a:noFill/>
            <a:ln w="9525">
              <a:noFill/>
              <a:miter lim="800000"/>
              <a:headEnd/>
              <a:tailEnd/>
            </a:ln>
            <a:effectLst>
              <a:prstShdw prst="shdw18" dist="17961" dir="13500000">
                <a:schemeClr val="accent1">
                  <a:gamma/>
                  <a:shade val="60000"/>
                  <a:invGamma/>
                </a:schemeClr>
              </a:prstShdw>
            </a:effectLst>
          </p:spPr>
          <p:txBody>
            <a:bodyPr>
              <a:spAutoFit/>
            </a:bodyPr>
            <a:lstStyle/>
            <a:p>
              <a:pPr>
                <a:spcBef>
                  <a:spcPct val="50000"/>
                </a:spcBef>
                <a:defRPr/>
              </a:pPr>
              <a:endParaRPr lang="zh-CN" altLang="en-US">
                <a:ea typeface="宋体" pitchFamily="2" charset="-122"/>
              </a:endParaRPr>
            </a:p>
          </p:txBody>
        </p:sp>
      </p:grpSp>
      <p:pic>
        <p:nvPicPr>
          <p:cNvPr id="40963" name="Picture 2" descr="C:\Documents and Settings\Administrator\桌面\校园网\新建文件夹 (4)\生活.png"/>
          <p:cNvPicPr>
            <a:picLocks noChangeAspect="1" noChangeArrowheads="1"/>
          </p:cNvPicPr>
          <p:nvPr/>
        </p:nvPicPr>
        <p:blipFill>
          <a:blip r:embed="rId2"/>
          <a:srcRect/>
          <a:stretch>
            <a:fillRect/>
          </a:stretch>
        </p:blipFill>
        <p:spPr bwMode="auto">
          <a:xfrm>
            <a:off x="1800225" y="179388"/>
            <a:ext cx="7315200" cy="54864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ppt_w*0.05"/>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anim calcmode="lin" valueType="num">
                                      <p:cBhvr>
                                        <p:cTn id="9" dur="500" fill="hold"/>
                                        <p:tgtEl>
                                          <p:spTgt spid="9"/>
                                        </p:tgtEl>
                                        <p:attrNameLst>
                                          <p:attrName>ppt_x</p:attrName>
                                        </p:attrNameLst>
                                      </p:cBhvr>
                                      <p:tavLst>
                                        <p:tav tm="0">
                                          <p:val>
                                            <p:strVal val="#ppt_x-.2"/>
                                          </p:val>
                                        </p:tav>
                                        <p:tav tm="100000">
                                          <p:val>
                                            <p:strVal val="#ppt_x"/>
                                          </p:val>
                                        </p:tav>
                                      </p:tavLst>
                                    </p:anim>
                                    <p:anim calcmode="lin" valueType="num">
                                      <p:cBhvr>
                                        <p:cTn id="10" dur="500" fill="hold"/>
                                        <p:tgtEl>
                                          <p:spTgt spid="9"/>
                                        </p:tgtEl>
                                        <p:attrNameLst>
                                          <p:attrName>ppt_y</p:attrName>
                                        </p:attrNameLst>
                                      </p:cBhvr>
                                      <p:tavLst>
                                        <p:tav tm="0">
                                          <p:val>
                                            <p:strVal val="#ppt_y"/>
                                          </p:val>
                                        </p:tav>
                                        <p:tav tm="100000">
                                          <p:val>
                                            <p:strVal val="#ppt_y"/>
                                          </p:val>
                                        </p:tav>
                                      </p:tavLst>
                                    </p:anim>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 </a:t>
            </a:r>
          </a:p>
        </p:txBody>
      </p:sp>
      <p:grpSp>
        <p:nvGrpSpPr>
          <p:cNvPr id="41986" name="组合 5"/>
          <p:cNvGrpSpPr>
            <a:grpSpLocks/>
          </p:cNvGrpSpPr>
          <p:nvPr/>
        </p:nvGrpSpPr>
        <p:grpSpPr bwMode="auto">
          <a:xfrm>
            <a:off x="2297113" y="2379663"/>
            <a:ext cx="4638675" cy="477837"/>
            <a:chOff x="1465263" y="1783951"/>
            <a:chExt cx="6228000" cy="792960"/>
          </a:xfrm>
        </p:grpSpPr>
        <p:sp>
          <p:nvSpPr>
            <p:cNvPr id="15" name="AutoShape 3"/>
            <p:cNvSpPr>
              <a:spLocks noChangeArrowheads="1"/>
            </p:cNvSpPr>
            <p:nvPr/>
          </p:nvSpPr>
          <p:spPr bwMode="auto">
            <a:xfrm>
              <a:off x="1465263" y="1783951"/>
              <a:ext cx="6228000" cy="792960"/>
            </a:xfrm>
            <a:prstGeom prst="roundRect">
              <a:avLst>
                <a:gd name="adj" fmla="val 16667"/>
              </a:avLst>
            </a:prstGeom>
            <a:solidFill>
              <a:srgbClr val="067AE4"/>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solidFill>
                  <a:srgbClr val="C00000"/>
                </a:solidFill>
                <a:latin typeface="Calibri" pitchFamily="34" charset="0"/>
                <a:ea typeface="微软雅黑" pitchFamily="34" charset="-122"/>
              </a:endParaRPr>
            </a:p>
          </p:txBody>
        </p:sp>
        <p:sp>
          <p:nvSpPr>
            <p:cNvPr id="16" name="AutoShape 3"/>
            <p:cNvSpPr>
              <a:spLocks noChangeArrowheads="1"/>
            </p:cNvSpPr>
            <p:nvPr/>
          </p:nvSpPr>
          <p:spPr bwMode="gray">
            <a:xfrm>
              <a:off x="1465263" y="1902172"/>
              <a:ext cx="6228000" cy="556516"/>
            </a:xfrm>
            <a:prstGeom prst="roundRect">
              <a:avLst>
                <a:gd name="adj" fmla="val 16667"/>
              </a:avLst>
            </a:prstGeom>
            <a:solidFill>
              <a:schemeClr val="bg1"/>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0" hangingPunct="0">
                <a:defRPr/>
              </a:pPr>
              <a:r>
                <a:rPr lang="zh-CN" altLang="en-US" b="1">
                  <a:latin typeface="宋体" pitchFamily="2" charset="-122"/>
                  <a:ea typeface="微软雅黑" pitchFamily="34" charset="-122"/>
                </a:rPr>
                <a:t>五、商业模式介绍</a:t>
              </a:r>
              <a:endParaRPr lang="zh-CN" altLang="zh-CN" b="1">
                <a:latin typeface="宋体" pitchFamily="2" charset="-122"/>
                <a:ea typeface="微软雅黑" pitchFamily="34" charset="-122"/>
              </a:endParaRPr>
            </a:p>
          </p:txBody>
        </p:sp>
      </p:grpSp>
      <p:grpSp>
        <p:nvGrpSpPr>
          <p:cNvPr id="41987" name="组合 11"/>
          <p:cNvGrpSpPr>
            <a:grpSpLocks/>
          </p:cNvGrpSpPr>
          <p:nvPr/>
        </p:nvGrpSpPr>
        <p:grpSpPr bwMode="auto">
          <a:xfrm>
            <a:off x="2316163" y="3221038"/>
            <a:ext cx="1947862" cy="339725"/>
            <a:chOff x="2326684" y="3221658"/>
            <a:chExt cx="1947602" cy="338554"/>
          </a:xfrm>
        </p:grpSpPr>
        <p:pic>
          <p:nvPicPr>
            <p:cNvPr id="41997" name="Picture 19" descr="sub"/>
            <p:cNvPicPr>
              <a:picLocks noChangeAspect="1" noChangeArrowheads="1"/>
            </p:cNvPicPr>
            <p:nvPr/>
          </p:nvPicPr>
          <p:blipFill>
            <a:blip r:embed="rId2"/>
            <a:srcRect/>
            <a:stretch>
              <a:fillRect/>
            </a:stretch>
          </p:blipFill>
          <p:spPr bwMode="auto">
            <a:xfrm>
              <a:off x="2326684" y="3314663"/>
              <a:ext cx="160338" cy="150812"/>
            </a:xfrm>
            <a:prstGeom prst="rect">
              <a:avLst/>
            </a:prstGeom>
            <a:noFill/>
            <a:ln w="9525">
              <a:noFill/>
              <a:miter lim="800000"/>
              <a:headEnd/>
              <a:tailEnd/>
            </a:ln>
          </p:spPr>
        </p:pic>
        <p:sp>
          <p:nvSpPr>
            <p:cNvPr id="41998" name="TextBox 13"/>
            <p:cNvSpPr txBox="1">
              <a:spLocks noChangeArrowheads="1"/>
            </p:cNvSpPr>
            <p:nvPr/>
          </p:nvSpPr>
          <p:spPr bwMode="auto">
            <a:xfrm>
              <a:off x="2583709" y="3221658"/>
              <a:ext cx="1690577" cy="338554"/>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合作模式</a:t>
              </a:r>
            </a:p>
          </p:txBody>
        </p:sp>
      </p:grpSp>
      <p:grpSp>
        <p:nvGrpSpPr>
          <p:cNvPr id="41988" name="组合 16"/>
          <p:cNvGrpSpPr>
            <a:grpSpLocks/>
          </p:cNvGrpSpPr>
          <p:nvPr/>
        </p:nvGrpSpPr>
        <p:grpSpPr bwMode="auto">
          <a:xfrm>
            <a:off x="2316163" y="3657600"/>
            <a:ext cx="1957387" cy="338138"/>
            <a:chOff x="2316052" y="3926952"/>
            <a:chExt cx="1958234" cy="338554"/>
          </a:xfrm>
        </p:grpSpPr>
        <p:pic>
          <p:nvPicPr>
            <p:cNvPr id="41995" name="Picture 19" descr="sub"/>
            <p:cNvPicPr>
              <a:picLocks noChangeAspect="1" noChangeArrowheads="1"/>
            </p:cNvPicPr>
            <p:nvPr/>
          </p:nvPicPr>
          <p:blipFill>
            <a:blip r:embed="rId2"/>
            <a:srcRect/>
            <a:stretch>
              <a:fillRect/>
            </a:stretch>
          </p:blipFill>
          <p:spPr bwMode="auto">
            <a:xfrm>
              <a:off x="2316052" y="4027045"/>
              <a:ext cx="160338" cy="150812"/>
            </a:xfrm>
            <a:prstGeom prst="rect">
              <a:avLst/>
            </a:prstGeom>
            <a:noFill/>
            <a:ln w="9525">
              <a:noFill/>
              <a:miter lim="800000"/>
              <a:headEnd/>
              <a:tailEnd/>
            </a:ln>
          </p:spPr>
        </p:pic>
        <p:sp>
          <p:nvSpPr>
            <p:cNvPr id="41996" name="TextBox 18"/>
            <p:cNvSpPr txBox="1">
              <a:spLocks noChangeArrowheads="1"/>
            </p:cNvSpPr>
            <p:nvPr/>
          </p:nvSpPr>
          <p:spPr bwMode="auto">
            <a:xfrm>
              <a:off x="2583709" y="3926952"/>
              <a:ext cx="1690577" cy="338554"/>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发展前景</a:t>
              </a:r>
            </a:p>
          </p:txBody>
        </p:sp>
      </p:grpSp>
      <p:grpSp>
        <p:nvGrpSpPr>
          <p:cNvPr id="41989" name="组合 19"/>
          <p:cNvGrpSpPr>
            <a:grpSpLocks/>
          </p:cNvGrpSpPr>
          <p:nvPr/>
        </p:nvGrpSpPr>
        <p:grpSpPr bwMode="auto">
          <a:xfrm>
            <a:off x="2316163" y="4094163"/>
            <a:ext cx="1957387" cy="338137"/>
            <a:chOff x="2319596" y="4334533"/>
            <a:chExt cx="1958234" cy="338554"/>
          </a:xfrm>
        </p:grpSpPr>
        <p:pic>
          <p:nvPicPr>
            <p:cNvPr id="41993" name="Picture 19" descr="sub"/>
            <p:cNvPicPr>
              <a:picLocks noChangeAspect="1" noChangeArrowheads="1"/>
            </p:cNvPicPr>
            <p:nvPr/>
          </p:nvPicPr>
          <p:blipFill>
            <a:blip r:embed="rId2"/>
            <a:srcRect/>
            <a:stretch>
              <a:fillRect/>
            </a:stretch>
          </p:blipFill>
          <p:spPr bwMode="auto">
            <a:xfrm>
              <a:off x="2319596" y="4434626"/>
              <a:ext cx="160338" cy="150812"/>
            </a:xfrm>
            <a:prstGeom prst="rect">
              <a:avLst/>
            </a:prstGeom>
            <a:noFill/>
            <a:ln w="9525">
              <a:noFill/>
              <a:miter lim="800000"/>
              <a:headEnd/>
              <a:tailEnd/>
            </a:ln>
          </p:spPr>
        </p:pic>
        <p:sp>
          <p:nvSpPr>
            <p:cNvPr id="41994" name="TextBox 21"/>
            <p:cNvSpPr txBox="1">
              <a:spLocks noChangeArrowheads="1"/>
            </p:cNvSpPr>
            <p:nvPr/>
          </p:nvSpPr>
          <p:spPr bwMode="auto">
            <a:xfrm>
              <a:off x="2587253" y="4334533"/>
              <a:ext cx="1690577" cy="338554"/>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收入来源</a:t>
              </a:r>
            </a:p>
          </p:txBody>
        </p:sp>
      </p:grpSp>
      <p:grpSp>
        <p:nvGrpSpPr>
          <p:cNvPr id="41990" name="组合 19"/>
          <p:cNvGrpSpPr>
            <a:grpSpLocks/>
          </p:cNvGrpSpPr>
          <p:nvPr/>
        </p:nvGrpSpPr>
        <p:grpSpPr bwMode="auto">
          <a:xfrm>
            <a:off x="2316163" y="4529138"/>
            <a:ext cx="1957387" cy="338137"/>
            <a:chOff x="2319596" y="4334533"/>
            <a:chExt cx="1958234" cy="338554"/>
          </a:xfrm>
        </p:grpSpPr>
        <p:pic>
          <p:nvPicPr>
            <p:cNvPr id="41991" name="Picture 19" descr="sub"/>
            <p:cNvPicPr>
              <a:picLocks noChangeAspect="1" noChangeArrowheads="1"/>
            </p:cNvPicPr>
            <p:nvPr/>
          </p:nvPicPr>
          <p:blipFill>
            <a:blip r:embed="rId2"/>
            <a:srcRect/>
            <a:stretch>
              <a:fillRect/>
            </a:stretch>
          </p:blipFill>
          <p:spPr bwMode="auto">
            <a:xfrm>
              <a:off x="2319596" y="4434626"/>
              <a:ext cx="160338" cy="150812"/>
            </a:xfrm>
            <a:prstGeom prst="rect">
              <a:avLst/>
            </a:prstGeom>
            <a:noFill/>
            <a:ln w="9525">
              <a:noFill/>
              <a:miter lim="800000"/>
              <a:headEnd/>
              <a:tailEnd/>
            </a:ln>
          </p:spPr>
        </p:pic>
        <p:sp>
          <p:nvSpPr>
            <p:cNvPr id="41992" name="TextBox 22"/>
            <p:cNvSpPr txBox="1">
              <a:spLocks noChangeArrowheads="1"/>
            </p:cNvSpPr>
            <p:nvPr/>
          </p:nvSpPr>
          <p:spPr bwMode="auto">
            <a:xfrm>
              <a:off x="2587253" y="4334533"/>
              <a:ext cx="1690577" cy="338554"/>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品牌影响</a:t>
              </a:r>
            </a:p>
          </p:txBody>
        </p:sp>
      </p:gr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合作模式</a:t>
            </a:r>
          </a:p>
        </p:txBody>
      </p:sp>
      <p:sp>
        <p:nvSpPr>
          <p:cNvPr id="25" name="AutoShape 75"/>
          <p:cNvSpPr>
            <a:spLocks noChangeArrowheads="1"/>
          </p:cNvSpPr>
          <p:nvPr/>
        </p:nvSpPr>
        <p:spPr bwMode="gray">
          <a:xfrm>
            <a:off x="2287620" y="2673020"/>
            <a:ext cx="3926238" cy="1335455"/>
          </a:xfrm>
          <a:prstGeom prst="downArrow">
            <a:avLst>
              <a:gd name="adj1" fmla="val 80356"/>
              <a:gd name="adj2" fmla="val 54167"/>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a:solidFill>
                <a:schemeClr val="bg1"/>
              </a:solidFill>
              <a:latin typeface="微软雅黑" pitchFamily="34" charset="-122"/>
              <a:ea typeface="微软雅黑" pitchFamily="34" charset="-122"/>
            </a:endParaRPr>
          </a:p>
        </p:txBody>
      </p:sp>
      <p:grpSp>
        <p:nvGrpSpPr>
          <p:cNvPr id="27652" name="组合 5"/>
          <p:cNvGrpSpPr>
            <a:grpSpLocks/>
          </p:cNvGrpSpPr>
          <p:nvPr/>
        </p:nvGrpSpPr>
        <p:grpSpPr bwMode="auto">
          <a:xfrm>
            <a:off x="1450975" y="4119563"/>
            <a:ext cx="5908675" cy="941387"/>
            <a:chOff x="714375" y="2174802"/>
            <a:chExt cx="7715250" cy="2838620"/>
          </a:xfrm>
        </p:grpSpPr>
        <p:grpSp>
          <p:nvGrpSpPr>
            <p:cNvPr id="43032" name="组合 4"/>
            <p:cNvGrpSpPr>
              <a:grpSpLocks/>
            </p:cNvGrpSpPr>
            <p:nvPr/>
          </p:nvGrpSpPr>
          <p:grpSpPr bwMode="auto">
            <a:xfrm>
              <a:off x="714375" y="2174802"/>
              <a:ext cx="7715250" cy="2838620"/>
              <a:chOff x="500034" y="2237737"/>
              <a:chExt cx="8143932" cy="3141871"/>
            </a:xfrm>
          </p:grpSpPr>
          <p:sp>
            <p:nvSpPr>
              <p:cNvPr id="7" name="AutoShape 3"/>
              <p:cNvSpPr>
                <a:spLocks noChangeArrowheads="1"/>
              </p:cNvSpPr>
              <p:nvPr/>
            </p:nvSpPr>
            <p:spPr bwMode="auto">
              <a:xfrm>
                <a:off x="500034" y="2237737"/>
                <a:ext cx="8143932" cy="3141871"/>
              </a:xfrm>
              <a:prstGeom prst="roundRect">
                <a:avLst>
                  <a:gd name="adj" fmla="val 2451"/>
                </a:avLst>
              </a:prstGeom>
              <a:solidFill>
                <a:srgbClr val="067AE4"/>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endParaRPr lang="zh-CN" altLang="en-US">
                  <a:ea typeface="宋体" pitchFamily="2" charset="-122"/>
                </a:endParaRPr>
              </a:p>
            </p:txBody>
          </p:sp>
          <p:sp>
            <p:nvSpPr>
              <p:cNvPr id="8" name="AutoShape 3"/>
              <p:cNvSpPr>
                <a:spLocks noChangeArrowheads="1"/>
              </p:cNvSpPr>
              <p:nvPr/>
            </p:nvSpPr>
            <p:spPr bwMode="gray">
              <a:xfrm>
                <a:off x="503210" y="2304303"/>
                <a:ext cx="8137584" cy="2997631"/>
              </a:xfrm>
              <a:prstGeom prst="roundRect">
                <a:avLst>
                  <a:gd name="adj" fmla="val 2731"/>
                </a:avLst>
              </a:prstGeom>
              <a:solidFill>
                <a:schemeClr val="bg1"/>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a:defRPr/>
                </a:pPr>
                <a:endParaRPr lang="zh-CN" altLang="en-US">
                  <a:ea typeface="宋体" pitchFamily="2" charset="-122"/>
                </a:endParaRPr>
              </a:p>
            </p:txBody>
          </p:sp>
        </p:grpSp>
        <p:sp>
          <p:nvSpPr>
            <p:cNvPr id="43033" name="Text Box 11"/>
            <p:cNvSpPr txBox="1">
              <a:spLocks noChangeArrowheads="1"/>
            </p:cNvSpPr>
            <p:nvPr/>
          </p:nvSpPr>
          <p:spPr bwMode="auto">
            <a:xfrm>
              <a:off x="1121045" y="2963514"/>
              <a:ext cx="7242729" cy="1252876"/>
            </a:xfrm>
            <a:prstGeom prst="rect">
              <a:avLst/>
            </a:prstGeom>
            <a:noFill/>
            <a:ln w="9525">
              <a:noFill/>
              <a:miter lim="800000"/>
              <a:headEnd/>
              <a:tailEnd/>
            </a:ln>
          </p:spPr>
          <p:txBody>
            <a:bodyPr>
              <a:spAutoFit/>
            </a:bodyPr>
            <a:lstStyle/>
            <a:p>
              <a:pPr>
                <a:lnSpc>
                  <a:spcPct val="150000"/>
                </a:lnSpc>
              </a:pPr>
              <a:r>
                <a:rPr lang="zh-CN" altLang="en-US" sz="1400">
                  <a:latin typeface="微软雅黑" pitchFamily="34" charset="-122"/>
                  <a:ea typeface="微软雅黑" pitchFamily="34" charset="-122"/>
                </a:rPr>
                <a:t>拓宽高校宽带市场形态，推广电信品牌，共建平台，合作共赢</a:t>
              </a:r>
            </a:p>
          </p:txBody>
        </p:sp>
      </p:grpSp>
      <p:sp>
        <p:nvSpPr>
          <p:cNvPr id="27661" name="TextBox 21"/>
          <p:cNvSpPr txBox="1">
            <a:spLocks noChangeArrowheads="1"/>
          </p:cNvSpPr>
          <p:nvPr/>
        </p:nvSpPr>
        <p:spPr bwMode="auto">
          <a:xfrm>
            <a:off x="3433763" y="3114675"/>
            <a:ext cx="2000250" cy="369888"/>
          </a:xfrm>
          <a:prstGeom prst="rect">
            <a:avLst/>
          </a:prstGeom>
          <a:noFill/>
          <a:ln w="9525">
            <a:noFill/>
            <a:miter lim="800000"/>
            <a:headEnd/>
            <a:tailEnd/>
          </a:ln>
        </p:spPr>
        <p:txBody>
          <a:bodyPr>
            <a:spAutoFit/>
          </a:bodyPr>
          <a:lstStyle/>
          <a:p>
            <a:r>
              <a:rPr lang="zh-CN" altLang="en-US">
                <a:solidFill>
                  <a:schemeClr val="bg1"/>
                </a:solidFill>
                <a:latin typeface="微软雅黑" pitchFamily="34" charset="-122"/>
                <a:ea typeface="微软雅黑" pitchFamily="34" charset="-122"/>
              </a:rPr>
              <a:t>最终实现目标</a:t>
            </a:r>
          </a:p>
        </p:txBody>
      </p:sp>
      <p:grpSp>
        <p:nvGrpSpPr>
          <p:cNvPr id="28" name="组合 27"/>
          <p:cNvGrpSpPr>
            <a:grpSpLocks/>
          </p:cNvGrpSpPr>
          <p:nvPr/>
        </p:nvGrpSpPr>
        <p:grpSpPr bwMode="auto">
          <a:xfrm>
            <a:off x="1433513" y="762000"/>
            <a:ext cx="2825750" cy="1774825"/>
            <a:chOff x="1434177" y="762373"/>
            <a:chExt cx="2825497" cy="1774452"/>
          </a:xfrm>
        </p:grpSpPr>
        <p:sp>
          <p:nvSpPr>
            <p:cNvPr id="14" name="AutoShape 4"/>
            <p:cNvSpPr>
              <a:spLocks noChangeArrowheads="1"/>
            </p:cNvSpPr>
            <p:nvPr>
              <p:custDataLst>
                <p:tags r:id="rId2"/>
              </p:custDataLst>
            </p:nvPr>
          </p:nvSpPr>
          <p:spPr bwMode="white">
            <a:xfrm>
              <a:off x="1919674" y="762373"/>
              <a:ext cx="2340000" cy="1746911"/>
            </a:xfrm>
            <a:prstGeom prst="roundRect">
              <a:avLst>
                <a:gd name="adj" fmla="val 5304"/>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eaLnBrk="0" fontAlgn="ctr" hangingPunct="0">
                <a:spcBef>
                  <a:spcPts val="0"/>
                </a:spcBef>
                <a:spcAft>
                  <a:spcPts val="0"/>
                </a:spcAft>
                <a:buClr>
                  <a:srgbClr val="FF0000"/>
                </a:buClr>
                <a:buSzPct val="70000"/>
                <a:tabLst>
                  <a:tab pos="136525" algn="l"/>
                </a:tabLst>
                <a:defRPr/>
              </a:pPr>
              <a:endParaRPr lang="zh-CN" altLang="en-US" sz="1600" b="1" dirty="0">
                <a:solidFill>
                  <a:schemeClr val="tx1"/>
                </a:solidFill>
                <a:latin typeface="微软雅黑" pitchFamily="34" charset="-122"/>
                <a:ea typeface="微软雅黑" pitchFamily="34" charset="-122"/>
              </a:endParaRPr>
            </a:p>
          </p:txBody>
        </p:sp>
        <p:sp>
          <p:nvSpPr>
            <p:cNvPr id="15" name="AutoShape 3"/>
            <p:cNvSpPr>
              <a:spLocks noChangeArrowheads="1"/>
            </p:cNvSpPr>
            <p:nvPr/>
          </p:nvSpPr>
          <p:spPr bwMode="auto">
            <a:xfrm rot="5400000">
              <a:off x="876177" y="1362891"/>
              <a:ext cx="1620000" cy="504000"/>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zh-CN" sz="1600" b="1" dirty="0">
                <a:solidFill>
                  <a:schemeClr val="bg1"/>
                </a:solidFill>
                <a:latin typeface="微软雅黑" pitchFamily="34" charset="-122"/>
                <a:ea typeface="微软雅黑" pitchFamily="34" charset="-122"/>
              </a:endParaRPr>
            </a:p>
          </p:txBody>
        </p:sp>
        <p:sp>
          <p:nvSpPr>
            <p:cNvPr id="16" name="TextBox 15"/>
            <p:cNvSpPr txBox="1"/>
            <p:nvPr/>
          </p:nvSpPr>
          <p:spPr bwMode="auto">
            <a:xfrm>
              <a:off x="1435396" y="961268"/>
              <a:ext cx="489098" cy="1118890"/>
            </a:xfrm>
            <a:prstGeom prst="roundRect">
              <a:avLst/>
            </a:prstGeom>
            <a:noFill/>
            <a:scene3d>
              <a:camera prst="orthographicFront"/>
              <a:lightRig rig="threePt" dir="t"/>
            </a:scene3d>
            <a:sp3d/>
          </p:spPr>
          <p:txBody>
            <a:bodyPr>
              <a:spAutoFit/>
            </a:bodyPr>
            <a:lstStyle/>
            <a:p>
              <a:pPr algn="ctr" fontAlgn="auto">
                <a:spcBef>
                  <a:spcPts val="0"/>
                </a:spcBef>
                <a:spcAft>
                  <a:spcPts val="0"/>
                </a:spcAft>
                <a:buClr>
                  <a:schemeClr val="hlink"/>
                </a:buClr>
                <a:defRPr/>
              </a:pPr>
              <a:r>
                <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我</a:t>
              </a:r>
              <a:endParaRPr lang="en-US" altLang="zh-CN"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endParaRPr>
            </a:p>
            <a:p>
              <a:pPr algn="ctr" fontAlgn="auto">
                <a:spcBef>
                  <a:spcPts val="0"/>
                </a:spcBef>
                <a:spcAft>
                  <a:spcPts val="0"/>
                </a:spcAft>
                <a:buClr>
                  <a:schemeClr val="hlink"/>
                </a:buClr>
                <a:defRPr/>
              </a:pPr>
              <a:r>
                <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方</a:t>
              </a:r>
              <a:endParaRPr lang="en-US" altLang="zh-CN"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endParaRPr>
            </a:p>
            <a:p>
              <a:pPr algn="ctr" fontAlgn="auto">
                <a:spcBef>
                  <a:spcPts val="0"/>
                </a:spcBef>
                <a:spcAft>
                  <a:spcPts val="0"/>
                </a:spcAft>
                <a:buClr>
                  <a:schemeClr val="hlink"/>
                </a:buClr>
                <a:defRPr/>
              </a:pPr>
              <a:r>
                <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负</a:t>
              </a:r>
              <a:endParaRPr lang="en-US" altLang="zh-CN"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endParaRPr>
            </a:p>
            <a:p>
              <a:pPr algn="ctr" fontAlgn="auto">
                <a:spcBef>
                  <a:spcPts val="0"/>
                </a:spcBef>
                <a:spcAft>
                  <a:spcPts val="0"/>
                </a:spcAft>
                <a:buClr>
                  <a:schemeClr val="hlink"/>
                </a:buClr>
                <a:defRPr/>
              </a:pPr>
              <a:r>
                <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责</a:t>
              </a:r>
              <a:endParaRPr lang="zh-CN" altLang="zh-CN"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endParaRPr>
            </a:p>
          </p:txBody>
        </p:sp>
        <p:grpSp>
          <p:nvGrpSpPr>
            <p:cNvPr id="43026" name="组合 28"/>
            <p:cNvGrpSpPr>
              <a:grpSpLocks/>
            </p:cNvGrpSpPr>
            <p:nvPr/>
          </p:nvGrpSpPr>
          <p:grpSpPr bwMode="auto">
            <a:xfrm>
              <a:off x="2099758" y="828675"/>
              <a:ext cx="1888042" cy="1708150"/>
              <a:chOff x="2099758" y="828675"/>
              <a:chExt cx="1888042" cy="1708150"/>
            </a:xfrm>
          </p:grpSpPr>
          <p:sp>
            <p:nvSpPr>
              <p:cNvPr id="20" name="TextBox 19"/>
              <p:cNvSpPr txBox="1"/>
              <p:nvPr/>
            </p:nvSpPr>
            <p:spPr>
              <a:xfrm>
                <a:off x="2158012" y="829034"/>
                <a:ext cx="1830223" cy="1707791"/>
              </a:xfrm>
              <a:prstGeom prst="rect">
                <a:avLst/>
              </a:prstGeom>
              <a:noFill/>
            </p:spPr>
            <p:txBody>
              <a:bodyPr>
                <a:spAutoFit/>
              </a:bodyPr>
              <a:lstStyle/>
              <a:p>
                <a:pPr marL="0" lvl="2" eaLnBrk="0" fontAlgn="ctr" hangingPunct="0">
                  <a:lnSpc>
                    <a:spcPct val="150000"/>
                  </a:lnSpc>
                  <a:spcBef>
                    <a:spcPts val="0"/>
                  </a:spcBef>
                  <a:spcAft>
                    <a:spcPts val="0"/>
                  </a:spcAft>
                  <a:buClr>
                    <a:srgbClr val="253AA3"/>
                  </a:buClr>
                  <a:buSzPct val="70000"/>
                  <a:tabLst>
                    <a:tab pos="136525" algn="l"/>
                  </a:tabLst>
                  <a:defRPr/>
                </a:pPr>
                <a:r>
                  <a:rPr lang="zh-CN" altLang="en-US" sz="1400" dirty="0">
                    <a:solidFill>
                      <a:schemeClr val="bg2">
                        <a:lumMod val="10000"/>
                      </a:schemeClr>
                    </a:solidFill>
                    <a:latin typeface="微软雅黑" pitchFamily="34" charset="-122"/>
                    <a:ea typeface="微软雅黑" pitchFamily="34" charset="-122"/>
                  </a:rPr>
                  <a:t>  产品研发</a:t>
                </a:r>
                <a:r>
                  <a:rPr lang="en-US" sz="1400" dirty="0">
                    <a:solidFill>
                      <a:schemeClr val="bg2">
                        <a:lumMod val="10000"/>
                      </a:schemeClr>
                    </a:solidFill>
                    <a:latin typeface="微软雅黑" pitchFamily="34" charset="-122"/>
                    <a:ea typeface="微软雅黑" pitchFamily="34" charset="-122"/>
                  </a:rPr>
                  <a:t>  </a:t>
                </a:r>
              </a:p>
              <a:p>
                <a:pPr marL="0" lvl="2" eaLnBrk="0" fontAlgn="ctr" hangingPunct="0">
                  <a:lnSpc>
                    <a:spcPct val="150000"/>
                  </a:lnSpc>
                  <a:spcBef>
                    <a:spcPts val="0"/>
                  </a:spcBef>
                  <a:spcAft>
                    <a:spcPts val="0"/>
                  </a:spcAft>
                  <a:buClr>
                    <a:srgbClr val="253AA3"/>
                  </a:buClr>
                  <a:buSzPct val="70000"/>
                  <a:tabLst>
                    <a:tab pos="136525" algn="l"/>
                  </a:tabLst>
                  <a:defRPr/>
                </a:pPr>
                <a:r>
                  <a:rPr lang="zh-CN" altLang="en-US" sz="1400" dirty="0">
                    <a:solidFill>
                      <a:schemeClr val="bg2">
                        <a:lumMod val="10000"/>
                      </a:schemeClr>
                    </a:solidFill>
                    <a:latin typeface="微软雅黑" pitchFamily="34" charset="-122"/>
                    <a:ea typeface="微软雅黑" pitchFamily="34" charset="-122"/>
                  </a:rPr>
                  <a:t>  产品运营</a:t>
                </a:r>
                <a:r>
                  <a:rPr lang="en-US" sz="1400" dirty="0">
                    <a:solidFill>
                      <a:schemeClr val="bg2">
                        <a:lumMod val="10000"/>
                      </a:schemeClr>
                    </a:solidFill>
                    <a:latin typeface="微软雅黑" pitchFamily="34" charset="-122"/>
                    <a:ea typeface="微软雅黑" pitchFamily="34" charset="-122"/>
                  </a:rPr>
                  <a:t> </a:t>
                </a:r>
              </a:p>
              <a:p>
                <a:pPr marL="0" lvl="2" eaLnBrk="0" fontAlgn="ctr" hangingPunct="0">
                  <a:lnSpc>
                    <a:spcPct val="150000"/>
                  </a:lnSpc>
                  <a:spcBef>
                    <a:spcPts val="0"/>
                  </a:spcBef>
                  <a:spcAft>
                    <a:spcPts val="0"/>
                  </a:spcAft>
                  <a:buClr>
                    <a:srgbClr val="253AA3"/>
                  </a:buClr>
                  <a:buSzPct val="70000"/>
                  <a:tabLst>
                    <a:tab pos="136525" algn="l"/>
                  </a:tabLst>
                  <a:defRPr/>
                </a:pPr>
                <a:r>
                  <a:rPr lang="en-US" sz="1400" dirty="0">
                    <a:solidFill>
                      <a:schemeClr val="bg2">
                        <a:lumMod val="10000"/>
                      </a:schemeClr>
                    </a:solidFill>
                    <a:latin typeface="微软雅黑" pitchFamily="34" charset="-122"/>
                    <a:ea typeface="微软雅黑" pitchFamily="34" charset="-122"/>
                  </a:rPr>
                  <a:t>  CP</a:t>
                </a:r>
                <a:r>
                  <a:rPr lang="zh-CN" altLang="en-US" sz="1400" dirty="0">
                    <a:solidFill>
                      <a:schemeClr val="bg2">
                        <a:lumMod val="10000"/>
                      </a:schemeClr>
                    </a:solidFill>
                    <a:latin typeface="微软雅黑" pitchFamily="34" charset="-122"/>
                    <a:ea typeface="微软雅黑" pitchFamily="34" charset="-122"/>
                  </a:rPr>
                  <a:t>接入</a:t>
                </a:r>
                <a:r>
                  <a:rPr lang="en-US" sz="1400" dirty="0">
                    <a:solidFill>
                      <a:schemeClr val="bg2">
                        <a:lumMod val="10000"/>
                      </a:schemeClr>
                    </a:solidFill>
                    <a:latin typeface="微软雅黑" pitchFamily="34" charset="-122"/>
                    <a:ea typeface="微软雅黑" pitchFamily="34" charset="-122"/>
                  </a:rPr>
                  <a:t>  </a:t>
                </a:r>
              </a:p>
              <a:p>
                <a:pPr marL="0" lvl="2" eaLnBrk="0" fontAlgn="ctr" hangingPunct="0">
                  <a:lnSpc>
                    <a:spcPct val="150000"/>
                  </a:lnSpc>
                  <a:spcBef>
                    <a:spcPts val="0"/>
                  </a:spcBef>
                  <a:spcAft>
                    <a:spcPts val="0"/>
                  </a:spcAft>
                  <a:buClr>
                    <a:srgbClr val="253AA3"/>
                  </a:buClr>
                  <a:buSzPct val="70000"/>
                  <a:tabLst>
                    <a:tab pos="136525" algn="l"/>
                  </a:tabLst>
                  <a:defRPr/>
                </a:pPr>
                <a:r>
                  <a:rPr lang="en-US" sz="1400" dirty="0">
                    <a:solidFill>
                      <a:schemeClr val="bg2">
                        <a:lumMod val="10000"/>
                      </a:schemeClr>
                    </a:solidFill>
                    <a:latin typeface="微软雅黑" pitchFamily="34" charset="-122"/>
                    <a:ea typeface="微软雅黑" pitchFamily="34" charset="-122"/>
                  </a:rPr>
                  <a:t>  SP</a:t>
                </a:r>
                <a:r>
                  <a:rPr lang="zh-CN" altLang="en-US" sz="1400" dirty="0">
                    <a:solidFill>
                      <a:schemeClr val="bg2">
                        <a:lumMod val="10000"/>
                      </a:schemeClr>
                    </a:solidFill>
                    <a:latin typeface="微软雅黑" pitchFamily="34" charset="-122"/>
                    <a:ea typeface="微软雅黑" pitchFamily="34" charset="-122"/>
                  </a:rPr>
                  <a:t>接入</a:t>
                </a:r>
              </a:p>
              <a:p>
                <a:pPr>
                  <a:lnSpc>
                    <a:spcPct val="150000"/>
                  </a:lnSpc>
                  <a:buClr>
                    <a:srgbClr val="253AA3"/>
                  </a:buClr>
                  <a:buFont typeface="Wingdings" pitchFamily="2" charset="2"/>
                  <a:buChar char="l"/>
                  <a:defRPr/>
                </a:pPr>
                <a:endParaRPr lang="zh-CN" altLang="en-US" sz="1400" dirty="0">
                  <a:solidFill>
                    <a:schemeClr val="bg2">
                      <a:lumMod val="10000"/>
                    </a:schemeClr>
                  </a:solidFill>
                  <a:ea typeface="宋体" pitchFamily="2" charset="-122"/>
                </a:endParaRPr>
              </a:p>
            </p:txBody>
          </p:sp>
          <p:sp>
            <p:nvSpPr>
              <p:cNvPr id="23" name="椭圆 22"/>
              <p:cNvSpPr/>
              <p:nvPr/>
            </p:nvSpPr>
            <p:spPr bwMode="auto">
              <a:xfrm>
                <a:off x="2099758" y="1390532"/>
                <a:ext cx="111922" cy="116174"/>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24" name="椭圆 23"/>
              <p:cNvSpPr/>
              <p:nvPr/>
            </p:nvSpPr>
            <p:spPr bwMode="auto">
              <a:xfrm>
                <a:off x="2099758" y="1691794"/>
                <a:ext cx="111922" cy="116174"/>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26" name="椭圆 25"/>
              <p:cNvSpPr/>
              <p:nvPr/>
            </p:nvSpPr>
            <p:spPr bwMode="auto">
              <a:xfrm>
                <a:off x="2099758" y="1046719"/>
                <a:ext cx="111922" cy="116174"/>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27" name="椭圆 26"/>
              <p:cNvSpPr/>
              <p:nvPr/>
            </p:nvSpPr>
            <p:spPr bwMode="auto">
              <a:xfrm>
                <a:off x="2099758" y="1971790"/>
                <a:ext cx="111922" cy="116174"/>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grpSp>
      </p:grpSp>
      <p:grpSp>
        <p:nvGrpSpPr>
          <p:cNvPr id="31" name="组合 30"/>
          <p:cNvGrpSpPr>
            <a:grpSpLocks/>
          </p:cNvGrpSpPr>
          <p:nvPr/>
        </p:nvGrpSpPr>
        <p:grpSpPr bwMode="auto">
          <a:xfrm>
            <a:off x="4406900" y="752475"/>
            <a:ext cx="2846388" cy="1757363"/>
            <a:chOff x="4407092" y="751740"/>
            <a:chExt cx="2846765" cy="1757543"/>
          </a:xfrm>
        </p:grpSpPr>
        <p:sp>
          <p:nvSpPr>
            <p:cNvPr id="17" name="AutoShape 4"/>
            <p:cNvSpPr>
              <a:spLocks noChangeArrowheads="1"/>
            </p:cNvSpPr>
            <p:nvPr>
              <p:custDataLst>
                <p:tags r:id="rId1"/>
              </p:custDataLst>
            </p:nvPr>
          </p:nvSpPr>
          <p:spPr bwMode="white">
            <a:xfrm>
              <a:off x="4407092" y="751740"/>
              <a:ext cx="2340000" cy="1757543"/>
            </a:xfrm>
            <a:prstGeom prst="roundRect">
              <a:avLst>
                <a:gd name="adj" fmla="val 7012"/>
              </a:avLst>
            </a:prstGeom>
            <a:solidFill>
              <a:schemeClr val="bg1">
                <a:alpha val="60000"/>
              </a:schemeClr>
            </a:solid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divot"/>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18" name="AutoShape 3"/>
            <p:cNvSpPr>
              <a:spLocks noChangeArrowheads="1"/>
            </p:cNvSpPr>
            <p:nvPr/>
          </p:nvSpPr>
          <p:spPr bwMode="auto">
            <a:xfrm rot="16200000">
              <a:off x="6191857" y="1373523"/>
              <a:ext cx="1620000" cy="504000"/>
            </a:xfrm>
            <a:prstGeom prst="roundRect">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zh-CN" sz="1600" b="1">
                <a:solidFill>
                  <a:schemeClr val="bg1"/>
                </a:solidFill>
                <a:latin typeface="微软雅黑" pitchFamily="34" charset="-122"/>
                <a:ea typeface="微软雅黑" pitchFamily="34" charset="-122"/>
              </a:endParaRPr>
            </a:p>
          </p:txBody>
        </p:sp>
        <p:sp>
          <p:nvSpPr>
            <p:cNvPr id="19" name="TextBox 18"/>
            <p:cNvSpPr txBox="1"/>
            <p:nvPr/>
          </p:nvSpPr>
          <p:spPr bwMode="auto">
            <a:xfrm>
              <a:off x="6733954" y="1007343"/>
              <a:ext cx="489098" cy="1118890"/>
            </a:xfrm>
            <a:prstGeom prst="roundRect">
              <a:avLst/>
            </a:prstGeom>
            <a:noFill/>
            <a:scene3d>
              <a:camera prst="orthographicFront"/>
              <a:lightRig rig="threePt" dir="t"/>
            </a:scene3d>
            <a:sp3d/>
          </p:spPr>
          <p:txBody>
            <a:bodyPr>
              <a:spAutoFit/>
            </a:bodyPr>
            <a:lstStyle/>
            <a:p>
              <a:pPr algn="ctr" fontAlgn="auto">
                <a:spcBef>
                  <a:spcPts val="0"/>
                </a:spcBef>
                <a:spcAft>
                  <a:spcPts val="0"/>
                </a:spcAft>
                <a:buClr>
                  <a:schemeClr val="hlink"/>
                </a:buClr>
                <a:defRPr/>
              </a:pPr>
              <a:r>
                <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电信</a:t>
              </a:r>
              <a:endParaRPr lang="en-US" altLang="zh-CN"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endParaRPr>
            </a:p>
            <a:p>
              <a:pPr algn="ctr" fontAlgn="auto">
                <a:spcBef>
                  <a:spcPts val="0"/>
                </a:spcBef>
                <a:spcAft>
                  <a:spcPts val="0"/>
                </a:spcAft>
                <a:buClr>
                  <a:schemeClr val="hlink"/>
                </a:buClr>
                <a:defRPr/>
              </a:pPr>
              <a:r>
                <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负</a:t>
              </a:r>
              <a:endParaRPr lang="en-US" altLang="zh-CN"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endParaRPr>
            </a:p>
            <a:p>
              <a:pPr algn="ctr" fontAlgn="auto">
                <a:spcBef>
                  <a:spcPts val="0"/>
                </a:spcBef>
                <a:spcAft>
                  <a:spcPts val="0"/>
                </a:spcAft>
                <a:buClr>
                  <a:schemeClr val="hlink"/>
                </a:buClr>
                <a:defRPr/>
              </a:pPr>
              <a:r>
                <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责</a:t>
              </a:r>
              <a:endParaRPr lang="zh-CN" altLang="zh-CN"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endParaRPr>
            </a:p>
          </p:txBody>
        </p:sp>
        <p:grpSp>
          <p:nvGrpSpPr>
            <p:cNvPr id="43018" name="组合 29"/>
            <p:cNvGrpSpPr>
              <a:grpSpLocks/>
            </p:cNvGrpSpPr>
            <p:nvPr/>
          </p:nvGrpSpPr>
          <p:grpSpPr bwMode="auto">
            <a:xfrm>
              <a:off x="4745038" y="865188"/>
              <a:ext cx="1828800" cy="1384300"/>
              <a:chOff x="4745038" y="865188"/>
              <a:chExt cx="1828800" cy="1384300"/>
            </a:xfrm>
          </p:grpSpPr>
          <p:sp>
            <p:nvSpPr>
              <p:cNvPr id="21" name="TextBox 20"/>
              <p:cNvSpPr txBox="1"/>
              <p:nvPr/>
            </p:nvSpPr>
            <p:spPr>
              <a:xfrm>
                <a:off x="4745275" y="864465"/>
                <a:ext cx="1829042" cy="1384442"/>
              </a:xfrm>
              <a:prstGeom prst="rect">
                <a:avLst/>
              </a:prstGeom>
              <a:noFill/>
            </p:spPr>
            <p:txBody>
              <a:bodyPr>
                <a:spAutoFit/>
              </a:bodyPr>
              <a:lstStyle/>
              <a:p>
                <a:pPr marL="0" lvl="2" eaLnBrk="0" fontAlgn="ctr" hangingPunct="0">
                  <a:lnSpc>
                    <a:spcPct val="150000"/>
                  </a:lnSpc>
                  <a:spcBef>
                    <a:spcPts val="0"/>
                  </a:spcBef>
                  <a:spcAft>
                    <a:spcPts val="0"/>
                  </a:spcAft>
                  <a:buClr>
                    <a:srgbClr val="253AA3"/>
                  </a:buClr>
                  <a:buSzPct val="70000"/>
                  <a:tabLst>
                    <a:tab pos="136525" algn="l"/>
                  </a:tabLst>
                  <a:defRPr/>
                </a:pPr>
                <a:r>
                  <a:rPr lang="zh-CN" altLang="en-US" sz="1400" dirty="0">
                    <a:solidFill>
                      <a:schemeClr val="bg2">
                        <a:lumMod val="10000"/>
                      </a:schemeClr>
                    </a:solidFill>
                    <a:latin typeface="微软雅黑" pitchFamily="34" charset="-122"/>
                    <a:ea typeface="微软雅黑" pitchFamily="34" charset="-122"/>
                  </a:rPr>
                  <a:t>    全局指导</a:t>
                </a:r>
                <a:endParaRPr lang="en-US" altLang="en-US" sz="1400" dirty="0">
                  <a:solidFill>
                    <a:schemeClr val="bg2">
                      <a:lumMod val="10000"/>
                    </a:schemeClr>
                  </a:solidFill>
                  <a:latin typeface="微软雅黑" pitchFamily="34" charset="-122"/>
                  <a:ea typeface="微软雅黑" pitchFamily="34" charset="-122"/>
                </a:endParaRPr>
              </a:p>
              <a:p>
                <a:pPr marL="0" lvl="2" eaLnBrk="0" fontAlgn="ctr" hangingPunct="0">
                  <a:lnSpc>
                    <a:spcPct val="150000"/>
                  </a:lnSpc>
                  <a:spcBef>
                    <a:spcPts val="0"/>
                  </a:spcBef>
                  <a:spcAft>
                    <a:spcPts val="0"/>
                  </a:spcAft>
                  <a:buClr>
                    <a:srgbClr val="253AA3"/>
                  </a:buClr>
                  <a:buSzPct val="70000"/>
                  <a:tabLst>
                    <a:tab pos="136525" algn="l"/>
                  </a:tabLst>
                  <a:defRPr/>
                </a:pPr>
                <a:r>
                  <a:rPr lang="zh-CN" altLang="en-US" sz="1400" dirty="0">
                    <a:solidFill>
                      <a:schemeClr val="bg2">
                        <a:lumMod val="10000"/>
                      </a:schemeClr>
                    </a:solidFill>
                    <a:latin typeface="微软雅黑" pitchFamily="34" charset="-122"/>
                    <a:ea typeface="微软雅黑" pitchFamily="34" charset="-122"/>
                  </a:rPr>
                  <a:t>    用户推广</a:t>
                </a:r>
                <a:endParaRPr lang="en-US" altLang="en-US" sz="1400" dirty="0">
                  <a:solidFill>
                    <a:schemeClr val="bg2">
                      <a:lumMod val="10000"/>
                    </a:schemeClr>
                  </a:solidFill>
                  <a:latin typeface="微软雅黑" pitchFamily="34" charset="-122"/>
                  <a:ea typeface="微软雅黑" pitchFamily="34" charset="-122"/>
                </a:endParaRPr>
              </a:p>
              <a:p>
                <a:pPr marL="0" lvl="2" eaLnBrk="0" fontAlgn="ctr" hangingPunct="0">
                  <a:lnSpc>
                    <a:spcPct val="150000"/>
                  </a:lnSpc>
                  <a:spcBef>
                    <a:spcPts val="0"/>
                  </a:spcBef>
                  <a:spcAft>
                    <a:spcPts val="0"/>
                  </a:spcAft>
                  <a:buClr>
                    <a:srgbClr val="253AA3"/>
                  </a:buClr>
                  <a:buSzPct val="70000"/>
                  <a:tabLst>
                    <a:tab pos="136525" algn="l"/>
                  </a:tabLst>
                  <a:defRPr/>
                </a:pPr>
                <a:r>
                  <a:rPr lang="zh-CN" altLang="en-US" sz="1400" dirty="0">
                    <a:solidFill>
                      <a:schemeClr val="bg2">
                        <a:lumMod val="10000"/>
                      </a:schemeClr>
                    </a:solidFill>
                    <a:latin typeface="微软雅黑" pitchFamily="34" charset="-122"/>
                    <a:ea typeface="微软雅黑" pitchFamily="34" charset="-122"/>
                  </a:rPr>
                  <a:t>    硬件和带宽资源</a:t>
                </a:r>
                <a:endParaRPr lang="en-US" altLang="en-US" sz="1400" dirty="0">
                  <a:solidFill>
                    <a:schemeClr val="bg2">
                      <a:lumMod val="10000"/>
                    </a:schemeClr>
                  </a:solidFill>
                  <a:latin typeface="微软雅黑" pitchFamily="34" charset="-122"/>
                  <a:ea typeface="微软雅黑" pitchFamily="34" charset="-122"/>
                </a:endParaRPr>
              </a:p>
              <a:p>
                <a:pPr>
                  <a:lnSpc>
                    <a:spcPct val="150000"/>
                  </a:lnSpc>
                  <a:buClr>
                    <a:srgbClr val="253AA3"/>
                  </a:buClr>
                  <a:buFont typeface="Arial" pitchFamily="34" charset="0"/>
                  <a:buChar char="•"/>
                  <a:defRPr/>
                </a:pPr>
                <a:endParaRPr lang="zh-CN" altLang="en-US" sz="1400" dirty="0">
                  <a:solidFill>
                    <a:schemeClr val="bg2">
                      <a:lumMod val="10000"/>
                    </a:schemeClr>
                  </a:solidFill>
                  <a:latin typeface="微软雅黑" pitchFamily="34" charset="-122"/>
                  <a:ea typeface="微软雅黑" pitchFamily="34" charset="-122"/>
                </a:endParaRPr>
              </a:p>
            </p:txBody>
          </p:sp>
          <p:sp>
            <p:nvSpPr>
              <p:cNvPr id="33" name="椭圆 32"/>
              <p:cNvSpPr/>
              <p:nvPr/>
            </p:nvSpPr>
            <p:spPr bwMode="auto">
              <a:xfrm>
                <a:off x="4804000" y="1425972"/>
                <a:ext cx="111922" cy="116174"/>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34" name="椭圆 33"/>
              <p:cNvSpPr/>
              <p:nvPr/>
            </p:nvSpPr>
            <p:spPr bwMode="auto">
              <a:xfrm>
                <a:off x="4804000" y="1727234"/>
                <a:ext cx="111922" cy="116174"/>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36" name="椭圆 35"/>
              <p:cNvSpPr/>
              <p:nvPr/>
            </p:nvSpPr>
            <p:spPr bwMode="auto">
              <a:xfrm>
                <a:off x="4804000" y="1082159"/>
                <a:ext cx="111922" cy="116174"/>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strVal val="#ppt_w*0.05"/>
                                          </p:val>
                                        </p:tav>
                                        <p:tav tm="100000">
                                          <p:val>
                                            <p:strVal val="#ppt_w"/>
                                          </p:val>
                                        </p:tav>
                                      </p:tavLst>
                                    </p:anim>
                                    <p:anim calcmode="lin" valueType="num">
                                      <p:cBhvr>
                                        <p:cTn id="8" dur="500" fill="hold"/>
                                        <p:tgtEl>
                                          <p:spTgt spid="28"/>
                                        </p:tgtEl>
                                        <p:attrNameLst>
                                          <p:attrName>ppt_h</p:attrName>
                                        </p:attrNameLst>
                                      </p:cBhvr>
                                      <p:tavLst>
                                        <p:tav tm="0">
                                          <p:val>
                                            <p:strVal val="#ppt_h"/>
                                          </p:val>
                                        </p:tav>
                                        <p:tav tm="100000">
                                          <p:val>
                                            <p:strVal val="#ppt_h"/>
                                          </p:val>
                                        </p:tav>
                                      </p:tavLst>
                                    </p:anim>
                                    <p:anim calcmode="lin" valueType="num">
                                      <p:cBhvr>
                                        <p:cTn id="9" dur="500" fill="hold"/>
                                        <p:tgtEl>
                                          <p:spTgt spid="28"/>
                                        </p:tgtEl>
                                        <p:attrNameLst>
                                          <p:attrName>ppt_x</p:attrName>
                                        </p:attrNameLst>
                                      </p:cBhvr>
                                      <p:tavLst>
                                        <p:tav tm="0">
                                          <p:val>
                                            <p:strVal val="#ppt_x-.2"/>
                                          </p:val>
                                        </p:tav>
                                        <p:tav tm="100000">
                                          <p:val>
                                            <p:strVal val="#ppt_x"/>
                                          </p:val>
                                        </p:tav>
                                      </p:tavLst>
                                    </p:anim>
                                    <p:anim calcmode="lin" valueType="num">
                                      <p:cBhvr>
                                        <p:cTn id="10" dur="500" fill="hold"/>
                                        <p:tgtEl>
                                          <p:spTgt spid="28"/>
                                        </p:tgtEl>
                                        <p:attrNameLst>
                                          <p:attrName>ppt_y</p:attrName>
                                        </p:attrNameLst>
                                      </p:cBhvr>
                                      <p:tavLst>
                                        <p:tav tm="0">
                                          <p:val>
                                            <p:strVal val="#ppt_y"/>
                                          </p:val>
                                        </p:tav>
                                        <p:tav tm="100000">
                                          <p:val>
                                            <p:strVal val="#ppt_y"/>
                                          </p:val>
                                        </p:tav>
                                      </p:tavLst>
                                    </p:anim>
                                    <p:animEffect transition="in" filter="fade">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7" presetClass="entr" presetSubtype="2"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p:cTn id="16" dur="500" fill="hold"/>
                                        <p:tgtEl>
                                          <p:spTgt spid="31"/>
                                        </p:tgtEl>
                                        <p:attrNameLst>
                                          <p:attrName>ppt_x</p:attrName>
                                        </p:attrNameLst>
                                      </p:cBhvr>
                                      <p:tavLst>
                                        <p:tav tm="0">
                                          <p:val>
                                            <p:strVal val="#ppt_x+#ppt_w/2"/>
                                          </p:val>
                                        </p:tav>
                                        <p:tav tm="100000">
                                          <p:val>
                                            <p:strVal val="#ppt_x"/>
                                          </p:val>
                                        </p:tav>
                                      </p:tavLst>
                                    </p:anim>
                                    <p:anim calcmode="lin" valueType="num">
                                      <p:cBhvr>
                                        <p:cTn id="17" dur="500" fill="hold"/>
                                        <p:tgtEl>
                                          <p:spTgt spid="31"/>
                                        </p:tgtEl>
                                        <p:attrNameLst>
                                          <p:attrName>ppt_y</p:attrName>
                                        </p:attrNameLst>
                                      </p:cBhvr>
                                      <p:tavLst>
                                        <p:tav tm="0">
                                          <p:val>
                                            <p:strVal val="#ppt_y"/>
                                          </p:val>
                                        </p:tav>
                                        <p:tav tm="100000">
                                          <p:val>
                                            <p:strVal val="#ppt_y"/>
                                          </p:val>
                                        </p:tav>
                                      </p:tavLst>
                                    </p:anim>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7" presetClass="entr" presetSubtype="1"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p:cTn id="24" dur="500" fill="hold"/>
                                        <p:tgtEl>
                                          <p:spTgt spid="25"/>
                                        </p:tgtEl>
                                        <p:attrNameLst>
                                          <p:attrName>ppt_x</p:attrName>
                                        </p:attrNameLst>
                                      </p:cBhvr>
                                      <p:tavLst>
                                        <p:tav tm="0">
                                          <p:val>
                                            <p:strVal val="#ppt_x"/>
                                          </p:val>
                                        </p:tav>
                                        <p:tav tm="100000">
                                          <p:val>
                                            <p:strVal val="#ppt_x"/>
                                          </p:val>
                                        </p:tav>
                                      </p:tavLst>
                                    </p:anim>
                                    <p:anim calcmode="lin" valueType="num">
                                      <p:cBhvr>
                                        <p:cTn id="25" dur="500" fill="hold"/>
                                        <p:tgtEl>
                                          <p:spTgt spid="25"/>
                                        </p:tgtEl>
                                        <p:attrNameLst>
                                          <p:attrName>ppt_y</p:attrName>
                                        </p:attrNameLst>
                                      </p:cBhvr>
                                      <p:tavLst>
                                        <p:tav tm="0">
                                          <p:val>
                                            <p:strVal val="#ppt_y-#ppt_h/2"/>
                                          </p:val>
                                        </p:tav>
                                        <p:tav tm="100000">
                                          <p:val>
                                            <p:strVal val="#ppt_y"/>
                                          </p:val>
                                        </p:tav>
                                      </p:tavLst>
                                    </p:anim>
                                    <p:anim calcmode="lin" valueType="num">
                                      <p:cBhvr>
                                        <p:cTn id="26" dur="500" fill="hold"/>
                                        <p:tgtEl>
                                          <p:spTgt spid="25"/>
                                        </p:tgtEl>
                                        <p:attrNameLst>
                                          <p:attrName>ppt_w</p:attrName>
                                        </p:attrNameLst>
                                      </p:cBhvr>
                                      <p:tavLst>
                                        <p:tav tm="0">
                                          <p:val>
                                            <p:strVal val="#ppt_w"/>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childTnLst>
                                </p:cTn>
                              </p:par>
                              <p:par>
                                <p:cTn id="28" presetID="10" presetClass="entr" presetSubtype="0" fill="hold" nodeType="withEffect">
                                  <p:stCondLst>
                                    <p:cond delay="0"/>
                                  </p:stCondLst>
                                  <p:childTnLst>
                                    <p:set>
                                      <p:cBhvr>
                                        <p:cTn id="29" dur="1" fill="hold">
                                          <p:stCondLst>
                                            <p:cond delay="0"/>
                                          </p:stCondLst>
                                        </p:cTn>
                                        <p:tgtEl>
                                          <p:spTgt spid="27661">
                                            <p:txEl>
                                              <p:pRg st="0" end="0"/>
                                            </p:txEl>
                                          </p:spTgt>
                                        </p:tgtEl>
                                        <p:attrNameLst>
                                          <p:attrName>style.visibility</p:attrName>
                                        </p:attrNameLst>
                                      </p:cBhvr>
                                      <p:to>
                                        <p:strVal val="visible"/>
                                      </p:to>
                                    </p:set>
                                    <p:animEffect transition="in" filter="fade">
                                      <p:cBhvr>
                                        <p:cTn id="30" dur="1000"/>
                                        <p:tgtEl>
                                          <p:spTgt spid="27661">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7652"/>
                                        </p:tgtEl>
                                        <p:attrNameLst>
                                          <p:attrName>style.visibility</p:attrName>
                                        </p:attrNameLst>
                                      </p:cBhvr>
                                      <p:to>
                                        <p:strVal val="visible"/>
                                      </p:to>
                                    </p:set>
                                    <p:animEffect transition="in" filter="fade">
                                      <p:cBhvr>
                                        <p:cTn id="33" dur="10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 </a:t>
            </a:r>
          </a:p>
        </p:txBody>
      </p:sp>
      <p:grpSp>
        <p:nvGrpSpPr>
          <p:cNvPr id="16386" name="组合 5"/>
          <p:cNvGrpSpPr>
            <a:grpSpLocks/>
          </p:cNvGrpSpPr>
          <p:nvPr/>
        </p:nvGrpSpPr>
        <p:grpSpPr bwMode="auto">
          <a:xfrm>
            <a:off x="2297113" y="2379663"/>
            <a:ext cx="4638675" cy="477837"/>
            <a:chOff x="1465263" y="1783951"/>
            <a:chExt cx="6228000" cy="792960"/>
          </a:xfrm>
        </p:grpSpPr>
        <p:sp>
          <p:nvSpPr>
            <p:cNvPr id="15" name="AutoShape 3"/>
            <p:cNvSpPr>
              <a:spLocks noChangeArrowheads="1"/>
            </p:cNvSpPr>
            <p:nvPr/>
          </p:nvSpPr>
          <p:spPr bwMode="auto">
            <a:xfrm>
              <a:off x="1465263" y="1783951"/>
              <a:ext cx="6228000" cy="792960"/>
            </a:xfrm>
            <a:prstGeom prst="roundRect">
              <a:avLst>
                <a:gd name="adj" fmla="val 16667"/>
              </a:avLst>
            </a:prstGeom>
            <a:solidFill>
              <a:srgbClr val="067AE4"/>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solidFill>
                  <a:srgbClr val="C00000"/>
                </a:solidFill>
                <a:latin typeface="Calibri" pitchFamily="34" charset="0"/>
                <a:ea typeface="微软雅黑" pitchFamily="34" charset="-122"/>
              </a:endParaRPr>
            </a:p>
          </p:txBody>
        </p:sp>
        <p:sp>
          <p:nvSpPr>
            <p:cNvPr id="16" name="AutoShape 3"/>
            <p:cNvSpPr>
              <a:spLocks noChangeArrowheads="1"/>
            </p:cNvSpPr>
            <p:nvPr/>
          </p:nvSpPr>
          <p:spPr bwMode="gray">
            <a:xfrm>
              <a:off x="1465263" y="1902172"/>
              <a:ext cx="6228000" cy="556516"/>
            </a:xfrm>
            <a:prstGeom prst="roundRect">
              <a:avLst>
                <a:gd name="adj" fmla="val 16667"/>
              </a:avLst>
            </a:prstGeom>
            <a:solidFill>
              <a:schemeClr val="bg1"/>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0" fontAlgn="auto" hangingPunct="0">
                <a:spcBef>
                  <a:spcPts val="0"/>
                </a:spcBef>
                <a:spcAft>
                  <a:spcPts val="0"/>
                </a:spcAft>
                <a:defRPr/>
              </a:pPr>
              <a:r>
                <a:rPr lang="zh-CN" altLang="en-US" b="1" dirty="0">
                  <a:latin typeface="Calibri" pitchFamily="34" charset="0"/>
                  <a:ea typeface="微软雅黑" pitchFamily="34" charset="-122"/>
                </a:rPr>
                <a:t>一、公司及团队介绍</a:t>
              </a:r>
              <a:endParaRPr lang="zh-CN" altLang="zh-CN" b="1" dirty="0">
                <a:latin typeface="Calibri" pitchFamily="34" charset="0"/>
                <a:ea typeface="微软雅黑" pitchFamily="34" charset="-122"/>
              </a:endParaRPr>
            </a:p>
          </p:txBody>
        </p:sp>
      </p:grpSp>
      <p:pic>
        <p:nvPicPr>
          <p:cNvPr id="16387" name="Picture 19" descr="sub"/>
          <p:cNvPicPr>
            <a:picLocks noChangeAspect="1" noChangeArrowheads="1"/>
          </p:cNvPicPr>
          <p:nvPr/>
        </p:nvPicPr>
        <p:blipFill>
          <a:blip r:embed="rId2"/>
          <a:srcRect/>
          <a:stretch>
            <a:fillRect/>
          </a:stretch>
        </p:blipFill>
        <p:spPr bwMode="auto">
          <a:xfrm>
            <a:off x="2327275" y="3314700"/>
            <a:ext cx="160338" cy="150813"/>
          </a:xfrm>
          <a:prstGeom prst="rect">
            <a:avLst/>
          </a:prstGeom>
          <a:noFill/>
          <a:ln w="9525">
            <a:noFill/>
            <a:miter lim="800000"/>
            <a:headEnd/>
            <a:tailEnd/>
          </a:ln>
        </p:spPr>
      </p:pic>
      <p:sp>
        <p:nvSpPr>
          <p:cNvPr id="16388" name="TextBox 7"/>
          <p:cNvSpPr txBox="1">
            <a:spLocks noChangeArrowheads="1"/>
          </p:cNvSpPr>
          <p:nvPr/>
        </p:nvSpPr>
        <p:spPr bwMode="auto">
          <a:xfrm>
            <a:off x="2584450" y="3221038"/>
            <a:ext cx="1689100" cy="339725"/>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公司介绍</a:t>
            </a:r>
          </a:p>
        </p:txBody>
      </p:sp>
      <p:grpSp>
        <p:nvGrpSpPr>
          <p:cNvPr id="16389" name="组合 9"/>
          <p:cNvGrpSpPr>
            <a:grpSpLocks/>
          </p:cNvGrpSpPr>
          <p:nvPr/>
        </p:nvGrpSpPr>
        <p:grpSpPr bwMode="auto">
          <a:xfrm>
            <a:off x="2316163" y="3778250"/>
            <a:ext cx="1957387" cy="338138"/>
            <a:chOff x="2316052" y="3926952"/>
            <a:chExt cx="1958234" cy="338554"/>
          </a:xfrm>
        </p:grpSpPr>
        <p:pic>
          <p:nvPicPr>
            <p:cNvPr id="16390" name="Picture 19" descr="sub"/>
            <p:cNvPicPr>
              <a:picLocks noChangeAspect="1" noChangeArrowheads="1"/>
            </p:cNvPicPr>
            <p:nvPr/>
          </p:nvPicPr>
          <p:blipFill>
            <a:blip r:embed="rId2"/>
            <a:srcRect/>
            <a:stretch>
              <a:fillRect/>
            </a:stretch>
          </p:blipFill>
          <p:spPr bwMode="auto">
            <a:xfrm>
              <a:off x="2316052" y="4027045"/>
              <a:ext cx="160338" cy="150812"/>
            </a:xfrm>
            <a:prstGeom prst="rect">
              <a:avLst/>
            </a:prstGeom>
            <a:noFill/>
            <a:ln w="9525">
              <a:noFill/>
              <a:miter lim="800000"/>
              <a:headEnd/>
              <a:tailEnd/>
            </a:ln>
          </p:spPr>
        </p:pic>
        <p:sp>
          <p:nvSpPr>
            <p:cNvPr id="16391" name="TextBox 8"/>
            <p:cNvSpPr txBox="1">
              <a:spLocks noChangeArrowheads="1"/>
            </p:cNvSpPr>
            <p:nvPr/>
          </p:nvSpPr>
          <p:spPr bwMode="auto">
            <a:xfrm>
              <a:off x="2583709" y="3926952"/>
              <a:ext cx="1690577" cy="338554"/>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团队介绍</a:t>
              </a:r>
            </a:p>
          </p:txBody>
        </p:sp>
      </p:gr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发展前景</a:t>
            </a:r>
          </a:p>
        </p:txBody>
      </p:sp>
      <p:sp>
        <p:nvSpPr>
          <p:cNvPr id="3" name="上箭头 2"/>
          <p:cNvSpPr>
            <a:spLocks/>
          </p:cNvSpPr>
          <p:nvPr/>
        </p:nvSpPr>
        <p:spPr>
          <a:xfrm>
            <a:off x="897562" y="2474289"/>
            <a:ext cx="2160000" cy="1440000"/>
          </a:xfrm>
          <a:prstGeom prst="upArrow">
            <a:avLst>
              <a:gd name="adj1" fmla="val 73545"/>
              <a:gd name="adj2" fmla="val 49683"/>
            </a:avLst>
          </a:prstGeom>
          <a:gradFill flip="none" rotWithShape="1">
            <a:gsLst>
              <a:gs pos="0">
                <a:srgbClr val="6EFF01"/>
              </a:gs>
              <a:gs pos="90000">
                <a:srgbClr val="0F5000"/>
              </a:gs>
            </a:gsLst>
            <a:lin ang="2700000" scaled="1"/>
            <a:tileRect/>
          </a:gradFill>
          <a:ln w="25400">
            <a:noFill/>
          </a:ln>
          <a:effectLst>
            <a:outerShdw blurRad="225425" dist="38100" dir="5220000" algn="ctr">
              <a:srgbClr val="000000">
                <a:alpha val="33000"/>
              </a:srgbClr>
            </a:outerShdw>
          </a:effectLst>
          <a:scene3d>
            <a:camera prst="perspectiveRelaxed"/>
            <a:lightRig rig="flood" dir="t"/>
          </a:scene3d>
          <a:sp3d extrusionH="304800" contourW="19050">
            <a:bevelT prst="convex"/>
            <a:bevelB w="0" h="3810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indent="-363538" algn="ctr" eaLnBrk="0" fontAlgn="ctr" hangingPunct="0">
              <a:lnSpc>
                <a:spcPct val="140000"/>
              </a:lnSpc>
              <a:spcBef>
                <a:spcPct val="20000"/>
              </a:spcBef>
              <a:spcAft>
                <a:spcPts val="0"/>
              </a:spcAft>
              <a:buClr>
                <a:srgbClr val="FF0000"/>
              </a:buClr>
              <a:buSzPct val="70000"/>
              <a:buFont typeface="Wingdings" pitchFamily="2" charset="2"/>
              <a:buChar char="u"/>
              <a:tabLst>
                <a:tab pos="136525" algn="l"/>
              </a:tabLst>
              <a:defRPr/>
            </a:pPr>
            <a:endParaRPr lang="zh-CN" altLang="en-US" sz="1600" b="1">
              <a:solidFill>
                <a:schemeClr val="bg1"/>
              </a:solidFill>
              <a:latin typeface="微软雅黑" pitchFamily="34" charset="-122"/>
              <a:ea typeface="微软雅黑" pitchFamily="34" charset="-122"/>
            </a:endParaRPr>
          </a:p>
        </p:txBody>
      </p:sp>
      <p:sp>
        <p:nvSpPr>
          <p:cNvPr id="4" name="上箭头 3"/>
          <p:cNvSpPr>
            <a:spLocks/>
          </p:cNvSpPr>
          <p:nvPr/>
        </p:nvSpPr>
        <p:spPr>
          <a:xfrm>
            <a:off x="3508812" y="1873039"/>
            <a:ext cx="2160000" cy="2160000"/>
          </a:xfrm>
          <a:prstGeom prst="upArrow">
            <a:avLst>
              <a:gd name="adj1" fmla="val 71345"/>
              <a:gd name="adj2" fmla="val 49683"/>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perspectiveRelaxed" fov="2700000"/>
            <a:lightRig rig="flood" dir="t"/>
          </a:scene3d>
          <a:sp3d extrusionH="304800" contourW="19050">
            <a:bevelT w="101600" prst="convex"/>
            <a:bevelB w="0" h="3810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spcBef>
                <a:spcPct val="20000"/>
              </a:spcBef>
              <a:spcAft>
                <a:spcPts val="0"/>
              </a:spcAft>
              <a:buClr>
                <a:srgbClr val="FF0000"/>
              </a:buClr>
              <a:buSzPct val="70000"/>
              <a:defRPr/>
            </a:pPr>
            <a:endParaRPr lang="zh-CN" altLang="en-US" sz="1600">
              <a:solidFill>
                <a:schemeClr val="bg1"/>
              </a:solidFill>
              <a:latin typeface="微软雅黑" pitchFamily="34" charset="-122"/>
              <a:ea typeface="微软雅黑" pitchFamily="34" charset="-122"/>
            </a:endParaRPr>
          </a:p>
        </p:txBody>
      </p:sp>
      <p:sp>
        <p:nvSpPr>
          <p:cNvPr id="5" name="上箭头 4"/>
          <p:cNvSpPr>
            <a:spLocks/>
          </p:cNvSpPr>
          <p:nvPr/>
        </p:nvSpPr>
        <p:spPr>
          <a:xfrm>
            <a:off x="6120063" y="1236164"/>
            <a:ext cx="2160000" cy="2880000"/>
          </a:xfrm>
          <a:prstGeom prst="upArrow">
            <a:avLst>
              <a:gd name="adj1" fmla="val 70246"/>
              <a:gd name="adj2" fmla="val 49683"/>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perspectiveRelaxed" fov="2700000"/>
            <a:lightRig rig="flood" dir="t"/>
          </a:scene3d>
          <a:sp3d extrusionH="304800" contourW="19050">
            <a:bevelT w="101600" prst="convex"/>
            <a:bevelB w="0" h="381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indent="-363538" algn="ctr" defTabSz="912813" eaLnBrk="0" fontAlgn="ctr" hangingPunct="0">
              <a:lnSpc>
                <a:spcPct val="140000"/>
              </a:lnSpc>
              <a:spcBef>
                <a:spcPts val="0"/>
              </a:spcBef>
              <a:spcAft>
                <a:spcPts val="0"/>
              </a:spcAft>
              <a:buClr>
                <a:srgbClr val="FF0000"/>
              </a:buClr>
              <a:buSzPct val="70000"/>
              <a:buFont typeface="Wingdings" pitchFamily="2" charset="2"/>
              <a:buChar char="u"/>
              <a:tabLst>
                <a:tab pos="136525" algn="l"/>
              </a:tabLst>
              <a:defRPr/>
            </a:pPr>
            <a:endParaRPr lang="zh-CN" altLang="en-US" sz="1600" b="1">
              <a:solidFill>
                <a:schemeClr val="bg1"/>
              </a:solidFill>
              <a:latin typeface="微软雅黑" pitchFamily="34" charset="-122"/>
              <a:ea typeface="微软雅黑" pitchFamily="34" charset="-122"/>
            </a:endParaRPr>
          </a:p>
        </p:txBody>
      </p:sp>
      <p:sp>
        <p:nvSpPr>
          <p:cNvPr id="6" name="矩形 5"/>
          <p:cNvSpPr/>
          <p:nvPr/>
        </p:nvSpPr>
        <p:spPr>
          <a:xfrm>
            <a:off x="1581887" y="4386039"/>
            <a:ext cx="6056426" cy="461665"/>
          </a:xfrm>
          <a:prstGeom prst="rect">
            <a:avLst/>
          </a:prstGeom>
          <a:noFill/>
        </p:spPr>
        <p:txBody>
          <a:bodyPr>
            <a:spAutoFit/>
          </a:bodyPr>
          <a:lstStyle/>
          <a:p>
            <a:pPr algn="ctr" fontAlgn="auto">
              <a:spcBef>
                <a:spcPts val="0"/>
              </a:spcBef>
              <a:spcAft>
                <a:spcPts val="0"/>
              </a:spcAft>
              <a:buClr>
                <a:schemeClr val="tx1"/>
              </a:buClr>
              <a:buSzPct val="120000"/>
              <a:defRPr/>
            </a:pPr>
            <a:r>
              <a:rPr lang="zh-CN" altLang="en-US" sz="2400" b="1" spc="300" dirty="0">
                <a:ln w="12700" cmpd="sng">
                  <a:solidFill>
                    <a:schemeClr val="accent1">
                      <a:tint val="10000"/>
                    </a:schemeClr>
                  </a:solidFill>
                  <a:prstDash val="solid"/>
                  <a:miter lim="800000"/>
                </a:ln>
                <a:gradFill>
                  <a:gsLst>
                    <a:gs pos="10000">
                      <a:srgbClr val="00B0F0"/>
                    </a:gs>
                    <a:gs pos="75000">
                      <a:srgbClr val="002774"/>
                    </a:gs>
                  </a:gsLst>
                  <a:lin ang="5400000"/>
                </a:gradFill>
                <a:effectLst>
                  <a:glow rad="45500">
                    <a:srgbClr val="00B0F0">
                      <a:alpha val="35000"/>
                    </a:srgbClr>
                  </a:glow>
                </a:effectLst>
                <a:latin typeface="微软雅黑" pitchFamily="34" charset="-122"/>
                <a:ea typeface="微软雅黑" pitchFamily="34" charset="-122"/>
              </a:rPr>
              <a:t>市场发展步骤</a:t>
            </a:r>
            <a:endParaRPr lang="zh-CN" altLang="en-US" sz="2400" b="1" spc="300" dirty="0">
              <a:ln w="12700" cmpd="sng">
                <a:solidFill>
                  <a:schemeClr val="accent1">
                    <a:tint val="10000"/>
                  </a:schemeClr>
                </a:solidFill>
                <a:prstDash val="solid"/>
                <a:miter lim="800000"/>
              </a:ln>
              <a:gradFill>
                <a:gsLst>
                  <a:gs pos="10000">
                    <a:srgbClr val="00B0F0"/>
                  </a:gs>
                  <a:gs pos="75000">
                    <a:srgbClr val="002774"/>
                  </a:gs>
                </a:gsLst>
                <a:lin ang="5400000"/>
              </a:gradFill>
              <a:effectLst>
                <a:glow rad="45500">
                  <a:srgbClr val="00B0F0">
                    <a:alpha val="35000"/>
                  </a:srgbClr>
                </a:glow>
              </a:effectLst>
              <a:latin typeface="微软雅黑" pitchFamily="34" charset="-122"/>
              <a:ea typeface="微软雅黑" pitchFamily="34" charset="-122"/>
            </a:endParaRPr>
          </a:p>
        </p:txBody>
      </p:sp>
      <p:sp>
        <p:nvSpPr>
          <p:cNvPr id="7" name="TextBox 10"/>
          <p:cNvSpPr txBox="1">
            <a:spLocks noChangeArrowheads="1"/>
          </p:cNvSpPr>
          <p:nvPr/>
        </p:nvSpPr>
        <p:spPr bwMode="auto">
          <a:xfrm>
            <a:off x="6630988" y="3178175"/>
            <a:ext cx="1138237" cy="338138"/>
          </a:xfrm>
          <a:prstGeom prst="rect">
            <a:avLst/>
          </a:prstGeom>
          <a:noFill/>
          <a:ln w="9525">
            <a:noFill/>
            <a:miter lim="800000"/>
            <a:headEnd/>
            <a:tailEnd/>
          </a:ln>
        </p:spPr>
        <p:txBody>
          <a:bodyPr>
            <a:spAutoFit/>
          </a:bodyPr>
          <a:lstStyle/>
          <a:p>
            <a:pPr algn="ctr" eaLnBrk="0" fontAlgn="ctr" hangingPunct="0">
              <a:buClr>
                <a:srgbClr val="FF0000"/>
              </a:buClr>
              <a:buSzPct val="70000"/>
            </a:pPr>
            <a:r>
              <a:rPr lang="zh-CN" altLang="en-US" sz="1600">
                <a:solidFill>
                  <a:schemeClr val="bg1"/>
                </a:solidFill>
                <a:latin typeface="微软雅黑" pitchFamily="34" charset="-122"/>
                <a:ea typeface="微软雅黑" pitchFamily="34" charset="-122"/>
              </a:rPr>
              <a:t>第三阶段</a:t>
            </a:r>
            <a:endParaRPr lang="en-US" altLang="zh-CN" sz="1600">
              <a:solidFill>
                <a:schemeClr val="bg1"/>
              </a:solidFill>
              <a:latin typeface="微软雅黑" pitchFamily="34" charset="-122"/>
              <a:ea typeface="微软雅黑" pitchFamily="34" charset="-122"/>
            </a:endParaRPr>
          </a:p>
        </p:txBody>
      </p:sp>
      <p:sp>
        <p:nvSpPr>
          <p:cNvPr id="8" name="TextBox 11"/>
          <p:cNvSpPr txBox="1">
            <a:spLocks noChangeArrowheads="1"/>
          </p:cNvSpPr>
          <p:nvPr/>
        </p:nvSpPr>
        <p:spPr bwMode="auto">
          <a:xfrm>
            <a:off x="4013200" y="3178175"/>
            <a:ext cx="1262063" cy="338138"/>
          </a:xfrm>
          <a:prstGeom prst="rect">
            <a:avLst/>
          </a:prstGeom>
          <a:noFill/>
          <a:ln w="9525">
            <a:noFill/>
            <a:miter lim="800000"/>
            <a:headEnd/>
            <a:tailEnd/>
          </a:ln>
        </p:spPr>
        <p:txBody>
          <a:bodyPr>
            <a:spAutoFit/>
          </a:bodyPr>
          <a:lstStyle/>
          <a:p>
            <a:pPr algn="ctr" eaLnBrk="0" fontAlgn="ctr" hangingPunct="0">
              <a:buClr>
                <a:srgbClr val="FF0000"/>
              </a:buClr>
              <a:buSzPct val="70000"/>
            </a:pPr>
            <a:r>
              <a:rPr lang="zh-CN" altLang="en-US" sz="1600">
                <a:solidFill>
                  <a:schemeClr val="bg1"/>
                </a:solidFill>
                <a:latin typeface="微软雅黑" pitchFamily="34" charset="-122"/>
                <a:ea typeface="微软雅黑" pitchFamily="34" charset="-122"/>
              </a:rPr>
              <a:t>第二阶段</a:t>
            </a:r>
            <a:endParaRPr lang="en-US" altLang="zh-CN" sz="1600">
              <a:solidFill>
                <a:schemeClr val="bg1"/>
              </a:solidFill>
              <a:latin typeface="微软雅黑" pitchFamily="34" charset="-122"/>
              <a:ea typeface="微软雅黑" pitchFamily="34" charset="-122"/>
            </a:endParaRPr>
          </a:p>
        </p:txBody>
      </p:sp>
      <p:sp>
        <p:nvSpPr>
          <p:cNvPr id="9" name="TextBox 12"/>
          <p:cNvSpPr txBox="1">
            <a:spLocks noChangeArrowheads="1"/>
          </p:cNvSpPr>
          <p:nvPr/>
        </p:nvSpPr>
        <p:spPr bwMode="auto">
          <a:xfrm>
            <a:off x="1304925" y="3178175"/>
            <a:ext cx="1346200" cy="338138"/>
          </a:xfrm>
          <a:prstGeom prst="rect">
            <a:avLst/>
          </a:prstGeom>
          <a:noFill/>
          <a:ln w="9525">
            <a:noFill/>
            <a:miter lim="800000"/>
            <a:headEnd/>
            <a:tailEnd/>
          </a:ln>
        </p:spPr>
        <p:txBody>
          <a:bodyPr>
            <a:spAutoFit/>
          </a:bodyPr>
          <a:lstStyle/>
          <a:p>
            <a:pPr algn="ctr" eaLnBrk="0" fontAlgn="ctr" hangingPunct="0">
              <a:buClr>
                <a:srgbClr val="FF0000"/>
              </a:buClr>
              <a:buSzPct val="70000"/>
            </a:pPr>
            <a:r>
              <a:rPr lang="zh-CN" altLang="en-US" sz="1600">
                <a:solidFill>
                  <a:schemeClr val="bg1"/>
                </a:solidFill>
                <a:latin typeface="微软雅黑" pitchFamily="34" charset="-122"/>
                <a:ea typeface="微软雅黑" pitchFamily="34" charset="-122"/>
              </a:rPr>
              <a:t>第一阶段</a:t>
            </a:r>
            <a:endParaRPr lang="en-US" altLang="zh-CN" sz="1600">
              <a:solidFill>
                <a:schemeClr val="bg1"/>
              </a:solidFill>
              <a:latin typeface="微软雅黑" pitchFamily="34" charset="-122"/>
              <a:ea typeface="微软雅黑" pitchFamily="34" charset="-122"/>
            </a:endParaRPr>
          </a:p>
        </p:txBody>
      </p:sp>
      <p:grpSp>
        <p:nvGrpSpPr>
          <p:cNvPr id="16" name="组合 15"/>
          <p:cNvGrpSpPr>
            <a:grpSpLocks/>
          </p:cNvGrpSpPr>
          <p:nvPr/>
        </p:nvGrpSpPr>
        <p:grpSpPr bwMode="auto">
          <a:xfrm>
            <a:off x="1166813" y="1852613"/>
            <a:ext cx="1671637" cy="900112"/>
            <a:chOff x="1167562" y="1852267"/>
            <a:chExt cx="1670889" cy="900000"/>
          </a:xfrm>
        </p:grpSpPr>
        <p:sp>
          <p:nvSpPr>
            <p:cNvPr id="10" name="矩形 9"/>
            <p:cNvSpPr/>
            <p:nvPr/>
          </p:nvSpPr>
          <p:spPr bwMode="auto">
            <a:xfrm>
              <a:off x="1167562" y="1852267"/>
              <a:ext cx="1620000" cy="900000"/>
            </a:xfrm>
            <a:prstGeom prst="rect">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13" name="矩形 12"/>
            <p:cNvSpPr/>
            <p:nvPr/>
          </p:nvSpPr>
          <p:spPr>
            <a:xfrm>
              <a:off x="1348456" y="2049093"/>
              <a:ext cx="1489995" cy="523810"/>
            </a:xfrm>
            <a:prstGeom prst="rect">
              <a:avLst/>
            </a:prstGeom>
          </p:spPr>
          <p:txBody>
            <a:bodyPr>
              <a:spAutoFit/>
            </a:bodyPr>
            <a:lstStyle/>
            <a:p>
              <a:pPr marL="0" lvl="2" defTabSz="912813" eaLnBrk="0" fontAlgn="auto" hangingPunct="0">
                <a:spcBef>
                  <a:spcPts val="0"/>
                </a:spcBef>
                <a:spcAft>
                  <a:spcPts val="0"/>
                </a:spcAft>
                <a:buClr>
                  <a:srgbClr val="0070C0"/>
                </a:buClr>
                <a:buSzPct val="80000"/>
                <a:tabLst>
                  <a:tab pos="136525" algn="l"/>
                </a:tabLst>
                <a:defRPr/>
              </a:pPr>
              <a:r>
                <a:rPr lang="zh-CN" altLang="en-US" sz="1400" spc="50" dirty="0">
                  <a:ln w="11430"/>
                  <a:latin typeface="微软雅黑" pitchFamily="34" charset="-122"/>
                  <a:ea typeface="微软雅黑" pitchFamily="34" charset="-122"/>
                </a:rPr>
                <a:t>平台搭建成功</a:t>
              </a:r>
              <a:endParaRPr lang="en-US" altLang="zh-CN" sz="1400" spc="50" dirty="0">
                <a:ln w="11430"/>
                <a:latin typeface="微软雅黑" pitchFamily="34" charset="-122"/>
                <a:ea typeface="微软雅黑" pitchFamily="34" charset="-122"/>
              </a:endParaRPr>
            </a:p>
            <a:p>
              <a:pPr marL="0" lvl="2" defTabSz="912813" eaLnBrk="0" fontAlgn="auto" hangingPunct="0">
                <a:spcBef>
                  <a:spcPts val="0"/>
                </a:spcBef>
                <a:spcAft>
                  <a:spcPts val="0"/>
                </a:spcAft>
                <a:buClr>
                  <a:srgbClr val="0070C0"/>
                </a:buClr>
                <a:buSzPct val="80000"/>
                <a:tabLst>
                  <a:tab pos="136525" algn="l"/>
                </a:tabLst>
                <a:defRPr/>
              </a:pPr>
              <a:r>
                <a:rPr lang="zh-CN" altLang="en-US" sz="1400" spc="50" dirty="0">
                  <a:ln w="11430"/>
                  <a:latin typeface="微软雅黑" pitchFamily="34" charset="-122"/>
                  <a:ea typeface="微软雅黑" pitchFamily="34" charset="-122"/>
                </a:rPr>
                <a:t>进行用户推广</a:t>
              </a:r>
              <a:endParaRPr lang="zh-CN" altLang="en-US" sz="1400" spc="50" dirty="0">
                <a:ln w="11430"/>
                <a:latin typeface="微软雅黑" pitchFamily="34" charset="-122"/>
                <a:ea typeface="微软雅黑" pitchFamily="34" charset="-122"/>
              </a:endParaRPr>
            </a:p>
          </p:txBody>
        </p:sp>
      </p:grpSp>
      <p:grpSp>
        <p:nvGrpSpPr>
          <p:cNvPr id="17" name="组合 16"/>
          <p:cNvGrpSpPr>
            <a:grpSpLocks/>
          </p:cNvGrpSpPr>
          <p:nvPr/>
        </p:nvGrpSpPr>
        <p:grpSpPr bwMode="auto">
          <a:xfrm>
            <a:off x="3778250" y="1401763"/>
            <a:ext cx="1620838" cy="898525"/>
            <a:chOff x="3778812" y="1401006"/>
            <a:chExt cx="1620000" cy="900000"/>
          </a:xfrm>
        </p:grpSpPr>
        <p:sp>
          <p:nvSpPr>
            <p:cNvPr id="11" name="矩形 10"/>
            <p:cNvSpPr/>
            <p:nvPr/>
          </p:nvSpPr>
          <p:spPr bwMode="auto">
            <a:xfrm>
              <a:off x="3778812" y="1401006"/>
              <a:ext cx="1620000" cy="900000"/>
            </a:xfrm>
            <a:prstGeom prst="rect">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14" name="矩形 13"/>
            <p:cNvSpPr/>
            <p:nvPr/>
          </p:nvSpPr>
          <p:spPr>
            <a:xfrm>
              <a:off x="3861319" y="1455070"/>
              <a:ext cx="1474026" cy="739399"/>
            </a:xfrm>
            <a:prstGeom prst="rect">
              <a:avLst/>
            </a:prstGeom>
          </p:spPr>
          <p:txBody>
            <a:bodyPr>
              <a:spAutoFit/>
            </a:bodyPr>
            <a:lstStyle/>
            <a:p>
              <a:pPr marL="0" lvl="2" defTabSz="912813" eaLnBrk="0" fontAlgn="auto" hangingPunct="0">
                <a:spcBef>
                  <a:spcPts val="0"/>
                </a:spcBef>
                <a:spcAft>
                  <a:spcPts val="0"/>
                </a:spcAft>
                <a:buClr>
                  <a:srgbClr val="0070C0"/>
                </a:buClr>
                <a:buSzPct val="80000"/>
                <a:tabLst>
                  <a:tab pos="136525" algn="l"/>
                </a:tabLst>
                <a:defRPr/>
              </a:pPr>
              <a:r>
                <a:rPr lang="zh-CN" altLang="en-US" sz="1400" spc="50" dirty="0">
                  <a:ln w="11430"/>
                  <a:latin typeface="微软雅黑" pitchFamily="34" charset="-122"/>
                  <a:ea typeface="微软雅黑" pitchFamily="34" charset="-122"/>
                </a:rPr>
                <a:t>平台品牌推广</a:t>
              </a:r>
              <a:endParaRPr lang="en-US" altLang="zh-CN" sz="1400" spc="50" dirty="0">
                <a:ln w="11430"/>
                <a:latin typeface="微软雅黑" pitchFamily="34" charset="-122"/>
                <a:ea typeface="微软雅黑" pitchFamily="34" charset="-122"/>
              </a:endParaRPr>
            </a:p>
            <a:p>
              <a:pPr marL="0" lvl="2" defTabSz="912813" eaLnBrk="0" fontAlgn="auto" hangingPunct="0">
                <a:spcBef>
                  <a:spcPts val="0"/>
                </a:spcBef>
                <a:spcAft>
                  <a:spcPts val="0"/>
                </a:spcAft>
                <a:buClr>
                  <a:srgbClr val="0070C0"/>
                </a:buClr>
                <a:buSzPct val="80000"/>
                <a:tabLst>
                  <a:tab pos="136525" algn="l"/>
                </a:tabLst>
                <a:defRPr/>
              </a:pPr>
              <a:r>
                <a:rPr lang="zh-CN" altLang="en-US" sz="1400" spc="50" dirty="0">
                  <a:ln w="11430"/>
                  <a:latin typeface="微软雅黑" pitchFamily="34" charset="-122"/>
                  <a:ea typeface="微软雅黑" pitchFamily="34" charset="-122"/>
                </a:rPr>
                <a:t>接入各类增值服务内容</a:t>
              </a:r>
              <a:endParaRPr lang="zh-CN" altLang="en-US" sz="1400" spc="50" dirty="0">
                <a:ln w="11430"/>
                <a:latin typeface="微软雅黑" pitchFamily="34" charset="-122"/>
                <a:ea typeface="微软雅黑" pitchFamily="34" charset="-122"/>
              </a:endParaRPr>
            </a:p>
          </p:txBody>
        </p:sp>
      </p:grpSp>
      <p:grpSp>
        <p:nvGrpSpPr>
          <p:cNvPr id="18" name="组合 17"/>
          <p:cNvGrpSpPr>
            <a:grpSpLocks/>
          </p:cNvGrpSpPr>
          <p:nvPr/>
        </p:nvGrpSpPr>
        <p:grpSpPr bwMode="auto">
          <a:xfrm>
            <a:off x="6362700" y="938213"/>
            <a:ext cx="1657350" cy="900112"/>
            <a:chOff x="6362700" y="937868"/>
            <a:chExt cx="1657350" cy="900000"/>
          </a:xfrm>
        </p:grpSpPr>
        <p:sp>
          <p:nvSpPr>
            <p:cNvPr id="12" name="矩形 11"/>
            <p:cNvSpPr/>
            <p:nvPr/>
          </p:nvSpPr>
          <p:spPr bwMode="auto">
            <a:xfrm>
              <a:off x="6390063" y="937868"/>
              <a:ext cx="1620000" cy="900000"/>
            </a:xfrm>
            <a:prstGeom prst="rect">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15" name="矩形 14"/>
            <p:cNvSpPr/>
            <p:nvPr/>
          </p:nvSpPr>
          <p:spPr>
            <a:xfrm>
              <a:off x="6362700" y="1125170"/>
              <a:ext cx="1657350" cy="523810"/>
            </a:xfrm>
            <a:prstGeom prst="rect">
              <a:avLst/>
            </a:prstGeom>
          </p:spPr>
          <p:txBody>
            <a:bodyPr>
              <a:spAutoFit/>
            </a:bodyPr>
            <a:lstStyle/>
            <a:p>
              <a:pPr marL="0" lvl="2" defTabSz="912813" eaLnBrk="0" fontAlgn="auto" hangingPunct="0">
                <a:spcBef>
                  <a:spcPts val="0"/>
                </a:spcBef>
                <a:spcAft>
                  <a:spcPts val="0"/>
                </a:spcAft>
                <a:buClr>
                  <a:srgbClr val="0070C0"/>
                </a:buClr>
                <a:buSzPct val="80000"/>
                <a:tabLst>
                  <a:tab pos="136525" algn="l"/>
                </a:tabLst>
                <a:defRPr/>
              </a:pPr>
              <a:r>
                <a:rPr lang="zh-CN" altLang="en-US" sz="1400" spc="50" dirty="0">
                  <a:ln w="11430"/>
                  <a:latin typeface="微软雅黑" pitchFamily="34" charset="-122"/>
                  <a:ea typeface="微软雅黑" pitchFamily="34" charset="-122"/>
                </a:rPr>
                <a:t>增加校园宽带用户</a:t>
              </a:r>
              <a:endParaRPr lang="en-US" altLang="zh-CN" sz="1400" spc="50" dirty="0">
                <a:ln w="11430"/>
                <a:latin typeface="微软雅黑" pitchFamily="34" charset="-122"/>
                <a:ea typeface="微软雅黑" pitchFamily="34" charset="-122"/>
              </a:endParaRPr>
            </a:p>
            <a:p>
              <a:pPr marL="0" lvl="2" defTabSz="912813" eaLnBrk="0" fontAlgn="auto" hangingPunct="0">
                <a:spcBef>
                  <a:spcPts val="0"/>
                </a:spcBef>
                <a:spcAft>
                  <a:spcPts val="0"/>
                </a:spcAft>
                <a:buClr>
                  <a:srgbClr val="0070C0"/>
                </a:buClr>
                <a:buSzPct val="80000"/>
                <a:tabLst>
                  <a:tab pos="136525" algn="l"/>
                </a:tabLst>
                <a:defRPr/>
              </a:pPr>
              <a:r>
                <a:rPr lang="zh-CN" altLang="en-US" sz="1400" spc="50" dirty="0">
                  <a:ln w="11430"/>
                  <a:latin typeface="微软雅黑" pitchFamily="34" charset="-122"/>
                  <a:ea typeface="微软雅黑" pitchFamily="34" charset="-122"/>
                </a:rPr>
                <a:t>获得增值业务收入</a:t>
              </a:r>
              <a:endParaRPr lang="zh-CN" altLang="en-US" sz="1400" spc="50" dirty="0">
                <a:ln w="11430"/>
                <a:latin typeface="微软雅黑" pitchFamily="34" charset="-122"/>
                <a:ea typeface="微软雅黑" pitchFamily="34"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ppt_y+#ppt_h/2"/>
                                          </p:val>
                                        </p:tav>
                                        <p:tav tm="100000">
                                          <p:val>
                                            <p:strVal val="#ppt_y"/>
                                          </p:val>
                                        </p:tav>
                                      </p:tavLst>
                                    </p:anim>
                                    <p:anim calcmode="lin" valueType="num">
                                      <p:cBhvr>
                                        <p:cTn id="9" dur="500" fill="hold"/>
                                        <p:tgtEl>
                                          <p:spTgt spid="3"/>
                                        </p:tgtEl>
                                        <p:attrNameLst>
                                          <p:attrName>ppt_w</p:attrName>
                                        </p:attrNameLst>
                                      </p:cBhvr>
                                      <p:tavLst>
                                        <p:tav tm="0">
                                          <p:val>
                                            <p:strVal val="#ppt_w"/>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childTnLst>
                                </p:cTn>
                              </p:par>
                              <p:par>
                                <p:cTn id="11" presetID="10" presetClass="entr" presetSubtype="0" fill="hold"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1000"/>
                                        <p:tgtEl>
                                          <p:spTgt spid="9">
                                            <p:txEl>
                                              <p:pRg st="0" end="0"/>
                                            </p:txEl>
                                          </p:spTgt>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ppt_x</p:attrName>
                                        </p:attrNameLst>
                                      </p:cBhvr>
                                      <p:tavLst>
                                        <p:tav tm="0">
                                          <p:val>
                                            <p:strVal val="#ppt_x"/>
                                          </p:val>
                                        </p:tav>
                                        <p:tav tm="100000">
                                          <p:val>
                                            <p:strVal val="#ppt_x"/>
                                          </p:val>
                                        </p:tav>
                                      </p:tavLst>
                                    </p:anim>
                                    <p:anim calcmode="lin" valueType="num">
                                      <p:cBhvr>
                                        <p:cTn id="23" dur="500" fill="hold"/>
                                        <p:tgtEl>
                                          <p:spTgt spid="4"/>
                                        </p:tgtEl>
                                        <p:attrNameLst>
                                          <p:attrName>ppt_y</p:attrName>
                                        </p:attrNameLst>
                                      </p:cBhvr>
                                      <p:tavLst>
                                        <p:tav tm="0">
                                          <p:val>
                                            <p:strVal val="#ppt_y+#ppt_h/2"/>
                                          </p:val>
                                        </p:tav>
                                        <p:tav tm="100000">
                                          <p:val>
                                            <p:strVal val="#ppt_y"/>
                                          </p:val>
                                        </p:tav>
                                      </p:tavLst>
                                    </p:anim>
                                    <p:anim calcmode="lin" valueType="num">
                                      <p:cBhvr>
                                        <p:cTn id="24" dur="500" fill="hold"/>
                                        <p:tgtEl>
                                          <p:spTgt spid="4"/>
                                        </p:tgtEl>
                                        <p:attrNameLst>
                                          <p:attrName>ppt_w</p:attrName>
                                        </p:attrNameLst>
                                      </p:cBhvr>
                                      <p:tavLst>
                                        <p:tav tm="0">
                                          <p:val>
                                            <p:strVal val="#ppt_w"/>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childTnLst>
                                </p:cTn>
                              </p:par>
                              <p:par>
                                <p:cTn id="26" presetID="10" presetClass="entr" presetSubtype="0" fill="hold" nodeType="with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1000"/>
                                        <p:tgtEl>
                                          <p:spTgt spid="8">
                                            <p:txEl>
                                              <p:pRg st="0" end="0"/>
                                            </p:txEl>
                                          </p:spTgt>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7"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ppt_x</p:attrName>
                                        </p:attrNameLst>
                                      </p:cBhvr>
                                      <p:tavLst>
                                        <p:tav tm="0">
                                          <p:val>
                                            <p:strVal val="#ppt_x"/>
                                          </p:val>
                                        </p:tav>
                                        <p:tav tm="100000">
                                          <p:val>
                                            <p:strVal val="#ppt_x"/>
                                          </p:val>
                                        </p:tav>
                                      </p:tavLst>
                                    </p:anim>
                                    <p:anim calcmode="lin" valueType="num">
                                      <p:cBhvr>
                                        <p:cTn id="38" dur="500" fill="hold"/>
                                        <p:tgtEl>
                                          <p:spTgt spid="5"/>
                                        </p:tgtEl>
                                        <p:attrNameLst>
                                          <p:attrName>ppt_y</p:attrName>
                                        </p:attrNameLst>
                                      </p:cBhvr>
                                      <p:tavLst>
                                        <p:tav tm="0">
                                          <p:val>
                                            <p:strVal val="#ppt_y+#ppt_h/2"/>
                                          </p:val>
                                        </p:tav>
                                        <p:tav tm="100000">
                                          <p:val>
                                            <p:strVal val="#ppt_y"/>
                                          </p:val>
                                        </p:tav>
                                      </p:tavLst>
                                    </p:anim>
                                    <p:anim calcmode="lin" valueType="num">
                                      <p:cBhvr>
                                        <p:cTn id="39" dur="500" fill="hold"/>
                                        <p:tgtEl>
                                          <p:spTgt spid="5"/>
                                        </p:tgtEl>
                                        <p:attrNameLst>
                                          <p:attrName>ppt_w</p:attrName>
                                        </p:attrNameLst>
                                      </p:cBhvr>
                                      <p:tavLst>
                                        <p:tav tm="0">
                                          <p:val>
                                            <p:strVal val="#ppt_w"/>
                                          </p:val>
                                        </p:tav>
                                        <p:tav tm="100000">
                                          <p:val>
                                            <p:strVal val="#ppt_w"/>
                                          </p:val>
                                        </p:tav>
                                      </p:tavLst>
                                    </p:anim>
                                    <p:anim calcmode="lin" valueType="num">
                                      <p:cBhvr>
                                        <p:cTn id="40" dur="500" fill="hold"/>
                                        <p:tgtEl>
                                          <p:spTgt spid="5"/>
                                        </p:tgtEl>
                                        <p:attrNameLst>
                                          <p:attrName>ppt_h</p:attrName>
                                        </p:attrNameLst>
                                      </p:cBhvr>
                                      <p:tavLst>
                                        <p:tav tm="0">
                                          <p:val>
                                            <p:fltVal val="0"/>
                                          </p:val>
                                        </p:tav>
                                        <p:tav tm="100000">
                                          <p:val>
                                            <p:strVal val="#ppt_h"/>
                                          </p:val>
                                        </p:tav>
                                      </p:tavLst>
                                    </p:anim>
                                  </p:childTnLst>
                                </p:cTn>
                              </p:par>
                              <p:par>
                                <p:cTn id="41" presetID="10" presetClass="entr" presetSubtype="0" fill="hold" nodeType="with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Effect transition="in" filter="fade">
                                      <p:cBhvr>
                                        <p:cTn id="43" dur="1000"/>
                                        <p:tgtEl>
                                          <p:spTgt spid="7">
                                            <p:txEl>
                                              <p:pRg st="0" end="0"/>
                                            </p:txEl>
                                          </p:spTgt>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Box 4"/>
          <p:cNvSpPr txBox="1">
            <a:spLocks noChangeArrowheads="1"/>
          </p:cNvSpPr>
          <p:nvPr/>
        </p:nvSpPr>
        <p:spPr bwMode="auto">
          <a:xfrm>
            <a:off x="6369050" y="28575"/>
            <a:ext cx="2646363" cy="457200"/>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收入来源</a:t>
            </a:r>
          </a:p>
        </p:txBody>
      </p:sp>
      <p:sp>
        <p:nvSpPr>
          <p:cNvPr id="20" name="圆角矩形 19"/>
          <p:cNvSpPr/>
          <p:nvPr/>
        </p:nvSpPr>
        <p:spPr bwMode="auto">
          <a:xfrm>
            <a:off x="3427977" y="731884"/>
            <a:ext cx="5397046" cy="900000"/>
          </a:xfrm>
          <a:prstGeom prst="roundRect">
            <a:avLst>
              <a:gd name="adj" fmla="val 9992"/>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29702" name="TextBox 32"/>
          <p:cNvSpPr txBox="1">
            <a:spLocks noChangeArrowheads="1"/>
          </p:cNvSpPr>
          <p:nvPr/>
        </p:nvSpPr>
        <p:spPr bwMode="auto">
          <a:xfrm>
            <a:off x="4232275" y="831850"/>
            <a:ext cx="4454525" cy="646113"/>
          </a:xfrm>
          <a:prstGeom prst="rect">
            <a:avLst/>
          </a:prstGeom>
          <a:noFill/>
          <a:ln w="9525">
            <a:noFill/>
            <a:miter lim="800000"/>
            <a:headEnd/>
            <a:tailEnd/>
          </a:ln>
        </p:spPr>
        <p:txBody>
          <a:bodyPr>
            <a:spAutoFit/>
          </a:bodyPr>
          <a:lstStyle/>
          <a:p>
            <a:r>
              <a:rPr lang="zh-CN" altLang="en-US" sz="1200">
                <a:latin typeface="微软雅黑" pitchFamily="34" charset="-122"/>
                <a:ea typeface="微软雅黑" pitchFamily="34" charset="-122"/>
              </a:rPr>
              <a:t>按</a:t>
            </a:r>
            <a:r>
              <a:rPr lang="en-US" altLang="zh-CN" sz="1200">
                <a:latin typeface="微软雅黑" pitchFamily="34" charset="-122"/>
                <a:ea typeface="微软雅黑" pitchFamily="34" charset="-122"/>
              </a:rPr>
              <a:t>20</a:t>
            </a:r>
            <a:r>
              <a:rPr lang="zh-CN" altLang="en-US" sz="1200">
                <a:latin typeface="微软雅黑" pitchFamily="34" charset="-122"/>
                <a:ea typeface="微软雅黑" pitchFamily="34" charset="-122"/>
              </a:rPr>
              <a:t>万高校宽带用户计算，平台每日产生</a:t>
            </a:r>
            <a:r>
              <a:rPr lang="en-US" altLang="zh-CN" sz="1200">
                <a:latin typeface="微软雅黑" pitchFamily="34" charset="-122"/>
                <a:ea typeface="微软雅黑" pitchFamily="34" charset="-122"/>
              </a:rPr>
              <a:t>PV</a:t>
            </a:r>
            <a:r>
              <a:rPr lang="zh-CN" altLang="en-US" sz="1200">
                <a:latin typeface="微软雅黑" pitchFamily="34" charset="-122"/>
                <a:ea typeface="微软雅黑" pitchFamily="34" charset="-122"/>
              </a:rPr>
              <a:t>数为</a:t>
            </a:r>
            <a:r>
              <a:rPr lang="en-US" altLang="zh-CN" sz="1200">
                <a:latin typeface="微软雅黑" pitchFamily="34" charset="-122"/>
                <a:ea typeface="微软雅黑" pitchFamily="34" charset="-122"/>
              </a:rPr>
              <a:t>100</a:t>
            </a:r>
            <a:r>
              <a:rPr lang="zh-CN" altLang="en-US" sz="1200">
                <a:latin typeface="微软雅黑" pitchFamily="34" charset="-122"/>
                <a:ea typeface="微软雅黑" pitchFamily="34" charset="-122"/>
              </a:rPr>
              <a:t>万，每月为</a:t>
            </a:r>
            <a:r>
              <a:rPr lang="en-US" altLang="zh-CN" sz="1200">
                <a:latin typeface="微软雅黑" pitchFamily="34" charset="-122"/>
                <a:ea typeface="微软雅黑" pitchFamily="34" charset="-122"/>
              </a:rPr>
              <a:t>3000</a:t>
            </a:r>
            <a:r>
              <a:rPr lang="zh-CN" altLang="en-US" sz="1200">
                <a:latin typeface="微软雅黑" pitchFamily="34" charset="-122"/>
                <a:ea typeface="微软雅黑" pitchFamily="34" charset="-122"/>
              </a:rPr>
              <a:t>万</a:t>
            </a:r>
            <a:r>
              <a:rPr lang="en-US" altLang="zh-CN" sz="1200">
                <a:latin typeface="微软雅黑" pitchFamily="34" charset="-122"/>
                <a:ea typeface="微软雅黑" pitchFamily="34" charset="-122"/>
              </a:rPr>
              <a:t>PV</a:t>
            </a:r>
            <a:r>
              <a:rPr lang="zh-CN" altLang="en-US" sz="1200">
                <a:latin typeface="微软雅黑" pitchFamily="34" charset="-122"/>
                <a:ea typeface="微软雅黑" pitchFamily="34" charset="-122"/>
              </a:rPr>
              <a:t>数，按每千次广告展现收入</a:t>
            </a:r>
            <a:r>
              <a:rPr lang="en-US" altLang="zh-CN" sz="1200">
                <a:latin typeface="微软雅黑" pitchFamily="34" charset="-122"/>
                <a:ea typeface="微软雅黑" pitchFamily="34" charset="-122"/>
              </a:rPr>
              <a:t>4</a:t>
            </a:r>
            <a:r>
              <a:rPr lang="zh-CN" altLang="en-US" sz="1200">
                <a:latin typeface="微软雅黑" pitchFamily="34" charset="-122"/>
                <a:ea typeface="微软雅黑" pitchFamily="34" charset="-122"/>
              </a:rPr>
              <a:t>元计算，每月可获得广告收入</a:t>
            </a:r>
            <a:r>
              <a:rPr lang="en-US" altLang="zh-CN" sz="1200">
                <a:latin typeface="微软雅黑" pitchFamily="34" charset="-122"/>
                <a:ea typeface="微软雅黑" pitchFamily="34" charset="-122"/>
              </a:rPr>
              <a:t>12</a:t>
            </a:r>
            <a:r>
              <a:rPr lang="zh-CN" altLang="en-US" sz="1200">
                <a:latin typeface="微软雅黑" pitchFamily="34" charset="-122"/>
                <a:ea typeface="微软雅黑" pitchFamily="34" charset="-122"/>
              </a:rPr>
              <a:t>万元，年收入为</a:t>
            </a:r>
            <a:r>
              <a:rPr lang="en-US" altLang="zh-CN" sz="1200">
                <a:latin typeface="微软雅黑" pitchFamily="34" charset="-122"/>
                <a:ea typeface="微软雅黑" pitchFamily="34" charset="-122"/>
              </a:rPr>
              <a:t>144</a:t>
            </a:r>
            <a:r>
              <a:rPr lang="zh-CN" altLang="en-US" sz="1200">
                <a:latin typeface="微软雅黑" pitchFamily="34" charset="-122"/>
                <a:ea typeface="微软雅黑" pitchFamily="34" charset="-122"/>
              </a:rPr>
              <a:t>万元。</a:t>
            </a:r>
          </a:p>
        </p:txBody>
      </p:sp>
      <p:sp>
        <p:nvSpPr>
          <p:cNvPr id="30" name="五边形 29"/>
          <p:cNvSpPr/>
          <p:nvPr/>
        </p:nvSpPr>
        <p:spPr bwMode="auto">
          <a:xfrm>
            <a:off x="2759885" y="956791"/>
            <a:ext cx="1556934" cy="453571"/>
          </a:xfrm>
          <a:prstGeom prst="homePlat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29704" name="TextBox 22"/>
          <p:cNvSpPr txBox="1">
            <a:spLocks noChangeArrowheads="1"/>
          </p:cNvSpPr>
          <p:nvPr/>
        </p:nvSpPr>
        <p:spPr bwMode="auto">
          <a:xfrm>
            <a:off x="2836863" y="1028700"/>
            <a:ext cx="1241425" cy="304800"/>
          </a:xfrm>
          <a:prstGeom prst="rect">
            <a:avLst/>
          </a:prstGeom>
          <a:noFill/>
          <a:ln w="9525">
            <a:noFill/>
            <a:miter lim="800000"/>
            <a:headEnd/>
            <a:tailEnd/>
          </a:ln>
        </p:spPr>
        <p:txBody>
          <a:bodyPr>
            <a:spAutoFit/>
          </a:bodyPr>
          <a:lstStyle/>
          <a:p>
            <a:pPr algn="ctr"/>
            <a:r>
              <a:rPr lang="zh-CN" altLang="en-US" sz="1400">
                <a:solidFill>
                  <a:schemeClr val="bg1"/>
                </a:solidFill>
                <a:latin typeface="微软雅黑" pitchFamily="34" charset="-122"/>
                <a:ea typeface="微软雅黑" pitchFamily="34" charset="-122"/>
              </a:rPr>
              <a:t>广告收入</a:t>
            </a:r>
          </a:p>
        </p:txBody>
      </p:sp>
      <p:sp>
        <p:nvSpPr>
          <p:cNvPr id="19" name="圆角矩形 18"/>
          <p:cNvSpPr/>
          <p:nvPr/>
        </p:nvSpPr>
        <p:spPr bwMode="auto">
          <a:xfrm>
            <a:off x="3427977" y="1763361"/>
            <a:ext cx="5397046" cy="900000"/>
          </a:xfrm>
          <a:prstGeom prst="roundRect">
            <a:avLst>
              <a:gd name="adj" fmla="val 9992"/>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33" name="五边形 32"/>
          <p:cNvSpPr/>
          <p:nvPr/>
        </p:nvSpPr>
        <p:spPr bwMode="auto">
          <a:xfrm>
            <a:off x="2759885" y="1989705"/>
            <a:ext cx="1567566" cy="453572"/>
          </a:xfrm>
          <a:prstGeom prst="homePlat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29706" name="TextBox 22"/>
          <p:cNvSpPr txBox="1">
            <a:spLocks noChangeArrowheads="1"/>
          </p:cNvSpPr>
          <p:nvPr/>
        </p:nvSpPr>
        <p:spPr bwMode="auto">
          <a:xfrm>
            <a:off x="2836863" y="2081213"/>
            <a:ext cx="1241425" cy="304800"/>
          </a:xfrm>
          <a:prstGeom prst="rect">
            <a:avLst/>
          </a:prstGeom>
          <a:noFill/>
          <a:ln w="9525">
            <a:noFill/>
            <a:miter lim="800000"/>
            <a:headEnd/>
            <a:tailEnd/>
          </a:ln>
        </p:spPr>
        <p:txBody>
          <a:bodyPr>
            <a:spAutoFit/>
          </a:bodyPr>
          <a:lstStyle/>
          <a:p>
            <a:pPr algn="ctr"/>
            <a:r>
              <a:rPr lang="zh-CN" altLang="en-US" sz="1400">
                <a:solidFill>
                  <a:schemeClr val="bg1"/>
                </a:solidFill>
                <a:latin typeface="微软雅黑" pitchFamily="34" charset="-122"/>
                <a:ea typeface="微软雅黑" pitchFamily="34" charset="-122"/>
              </a:rPr>
              <a:t>推广收入</a:t>
            </a:r>
          </a:p>
        </p:txBody>
      </p:sp>
      <p:sp>
        <p:nvSpPr>
          <p:cNvPr id="29709" name="TextBox 32"/>
          <p:cNvSpPr txBox="1">
            <a:spLocks noChangeArrowheads="1"/>
          </p:cNvSpPr>
          <p:nvPr/>
        </p:nvSpPr>
        <p:spPr bwMode="auto">
          <a:xfrm>
            <a:off x="4259263" y="1847850"/>
            <a:ext cx="4448175" cy="830263"/>
          </a:xfrm>
          <a:prstGeom prst="rect">
            <a:avLst/>
          </a:prstGeom>
          <a:noFill/>
          <a:ln w="9525">
            <a:noFill/>
            <a:miter lim="800000"/>
            <a:headEnd/>
            <a:tailEnd/>
          </a:ln>
        </p:spPr>
        <p:txBody>
          <a:bodyPr>
            <a:spAutoFit/>
          </a:bodyPr>
          <a:lstStyle/>
          <a:p>
            <a:r>
              <a:rPr lang="zh-CN" altLang="en-US" sz="1200">
                <a:latin typeface="微软雅黑" pitchFamily="34" charset="-122"/>
                <a:ea typeface="微软雅黑" pitchFamily="34" charset="-122"/>
              </a:rPr>
              <a:t>涵盖游戏、软件等推广业务。高校用户是游戏、软件类产品的重点用户，通过平台推广可以达到最好的效果。每月预计可获推广收入</a:t>
            </a:r>
            <a:r>
              <a:rPr lang="en-US" altLang="zh-CN" sz="1200">
                <a:latin typeface="微软雅黑" pitchFamily="34" charset="-122"/>
                <a:ea typeface="微软雅黑" pitchFamily="34" charset="-122"/>
              </a:rPr>
              <a:t>40</a:t>
            </a:r>
            <a:r>
              <a:rPr lang="zh-CN" altLang="en-US" sz="1200">
                <a:latin typeface="微软雅黑" pitchFamily="34" charset="-122"/>
                <a:ea typeface="微软雅黑" pitchFamily="34" charset="-122"/>
              </a:rPr>
              <a:t>万（</a:t>
            </a:r>
            <a:r>
              <a:rPr lang="en-US" altLang="zh-CN" sz="1200">
                <a:latin typeface="微软雅黑" pitchFamily="34" charset="-122"/>
                <a:ea typeface="微软雅黑" pitchFamily="34" charset="-122"/>
              </a:rPr>
              <a:t>20</a:t>
            </a:r>
            <a:r>
              <a:rPr lang="zh-CN" altLang="en-US" sz="1200">
                <a:latin typeface="微软雅黑" pitchFamily="34" charset="-122"/>
                <a:ea typeface="微软雅黑" pitchFamily="34" charset="-122"/>
              </a:rPr>
              <a:t>万宽带用户*人均</a:t>
            </a:r>
            <a:r>
              <a:rPr lang="en-US" altLang="zh-CN" sz="1200">
                <a:latin typeface="微软雅黑" pitchFamily="34" charset="-122"/>
                <a:ea typeface="微软雅黑" pitchFamily="34" charset="-122"/>
              </a:rPr>
              <a:t>ARPU</a:t>
            </a:r>
            <a:r>
              <a:rPr lang="zh-CN" altLang="en-US" sz="1200">
                <a:latin typeface="微软雅黑" pitchFamily="34" charset="-122"/>
                <a:ea typeface="微软雅黑" pitchFamily="34" charset="-122"/>
              </a:rPr>
              <a:t>值</a:t>
            </a:r>
            <a:r>
              <a:rPr lang="en-US" altLang="zh-CN" sz="1200">
                <a:latin typeface="微软雅黑" pitchFamily="34" charset="-122"/>
                <a:ea typeface="微软雅黑" pitchFamily="34" charset="-122"/>
              </a:rPr>
              <a:t>10</a:t>
            </a:r>
            <a:r>
              <a:rPr lang="zh-CN" altLang="en-US" sz="1200">
                <a:latin typeface="微软雅黑" pitchFamily="34" charset="-122"/>
                <a:ea typeface="微软雅黑" pitchFamily="34" charset="-122"/>
              </a:rPr>
              <a:t>元*提成比例</a:t>
            </a:r>
            <a:r>
              <a:rPr lang="en-US" altLang="zh-CN" sz="1200">
                <a:latin typeface="微软雅黑" pitchFamily="34" charset="-122"/>
                <a:ea typeface="微软雅黑" pitchFamily="34" charset="-122"/>
              </a:rPr>
              <a:t>20%</a:t>
            </a:r>
            <a:r>
              <a:rPr lang="zh-CN" altLang="en-US" sz="1200">
                <a:latin typeface="微软雅黑" pitchFamily="34" charset="-122"/>
                <a:ea typeface="微软雅黑" pitchFamily="34" charset="-122"/>
              </a:rPr>
              <a:t>），年收入为</a:t>
            </a:r>
            <a:r>
              <a:rPr lang="en-US" altLang="zh-CN" sz="1200">
                <a:latin typeface="微软雅黑" pitchFamily="34" charset="-122"/>
                <a:ea typeface="微软雅黑" pitchFamily="34" charset="-122"/>
              </a:rPr>
              <a:t>480</a:t>
            </a:r>
            <a:r>
              <a:rPr lang="zh-CN" altLang="en-US" sz="1200">
                <a:latin typeface="微软雅黑" pitchFamily="34" charset="-122"/>
                <a:ea typeface="微软雅黑" pitchFamily="34" charset="-122"/>
              </a:rPr>
              <a:t>万元。</a:t>
            </a:r>
          </a:p>
        </p:txBody>
      </p:sp>
      <p:sp>
        <p:nvSpPr>
          <p:cNvPr id="35" name="任意多边形 34"/>
          <p:cNvSpPr/>
          <p:nvPr/>
        </p:nvSpPr>
        <p:spPr>
          <a:xfrm>
            <a:off x="1679945" y="1190625"/>
            <a:ext cx="1139456" cy="1339924"/>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noFill/>
          <a:ln w="38100">
            <a:solidFill>
              <a:schemeClr val="tx1">
                <a:lumMod val="65000"/>
                <a:lumOff val="35000"/>
                <a:alpha val="50000"/>
              </a:schemeClr>
            </a:solidFill>
            <a:headEnd type="oval"/>
            <a:tailEnd type="oval"/>
          </a:ln>
          <a:effectLst>
            <a:outerShdw blurRad="50800" dist="25400" dir="2700000" algn="tl" rotWithShape="0">
              <a:prstClr val="black">
                <a:alpha val="50000"/>
              </a:prstClr>
            </a:outerShdw>
          </a:effectLst>
          <a:scene3d>
            <a:camera prst="orthographicFront"/>
            <a:lightRig rig="flat" dir="t"/>
          </a:scene3d>
          <a:sp3d contourW="1270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dirty="0">
              <a:solidFill>
                <a:schemeClr val="bg1"/>
              </a:solidFill>
              <a:latin typeface="微软雅黑" pitchFamily="34" charset="-122"/>
              <a:ea typeface="微软雅黑" pitchFamily="34" charset="-122"/>
            </a:endParaRPr>
          </a:p>
        </p:txBody>
      </p:sp>
      <p:sp>
        <p:nvSpPr>
          <p:cNvPr id="45" name="任意多边形 44"/>
          <p:cNvSpPr/>
          <p:nvPr/>
        </p:nvSpPr>
        <p:spPr>
          <a:xfrm rot="20946877">
            <a:off x="1843801" y="2324526"/>
            <a:ext cx="1030102" cy="176449"/>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noFill/>
          <a:ln w="38100">
            <a:solidFill>
              <a:schemeClr val="tx1">
                <a:lumMod val="65000"/>
                <a:lumOff val="35000"/>
                <a:alpha val="50000"/>
              </a:schemeClr>
            </a:solidFill>
            <a:headEnd type="oval"/>
            <a:tailEnd type="oval"/>
          </a:ln>
          <a:effectLst>
            <a:outerShdw blurRad="50800" dist="25400" dir="2700000" algn="tl" rotWithShape="0">
              <a:prstClr val="black">
                <a:alpha val="50000"/>
              </a:prstClr>
            </a:outerShdw>
          </a:effectLst>
          <a:scene3d>
            <a:camera prst="orthographicFront"/>
            <a:lightRig rig="flat" dir="t"/>
          </a:scene3d>
          <a:sp3d contourW="1270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dirty="0">
              <a:solidFill>
                <a:schemeClr val="bg1"/>
              </a:solidFill>
              <a:latin typeface="微软雅黑" pitchFamily="34" charset="-122"/>
              <a:ea typeface="微软雅黑" pitchFamily="34" charset="-122"/>
            </a:endParaRPr>
          </a:p>
        </p:txBody>
      </p:sp>
      <p:sp>
        <p:nvSpPr>
          <p:cNvPr id="31" name="圆角矩形 30"/>
          <p:cNvSpPr/>
          <p:nvPr/>
        </p:nvSpPr>
        <p:spPr bwMode="auto">
          <a:xfrm>
            <a:off x="3410256" y="2810279"/>
            <a:ext cx="5404135" cy="900000"/>
          </a:xfrm>
          <a:prstGeom prst="roundRect">
            <a:avLst>
              <a:gd name="adj" fmla="val 9992"/>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32" name="五边形 31"/>
          <p:cNvSpPr/>
          <p:nvPr/>
        </p:nvSpPr>
        <p:spPr bwMode="auto">
          <a:xfrm>
            <a:off x="2742164" y="3049516"/>
            <a:ext cx="1595920" cy="453572"/>
          </a:xfrm>
          <a:prstGeom prst="homePlat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29715" name="TextBox 22"/>
          <p:cNvSpPr txBox="1">
            <a:spLocks noChangeArrowheads="1"/>
          </p:cNvSpPr>
          <p:nvPr/>
        </p:nvSpPr>
        <p:spPr bwMode="auto">
          <a:xfrm>
            <a:off x="2786063" y="3111500"/>
            <a:ext cx="1487487" cy="307975"/>
          </a:xfrm>
          <a:prstGeom prst="rect">
            <a:avLst/>
          </a:prstGeom>
          <a:noFill/>
          <a:ln w="9525">
            <a:noFill/>
            <a:miter lim="800000"/>
            <a:headEnd/>
            <a:tailEnd/>
          </a:ln>
        </p:spPr>
        <p:txBody>
          <a:bodyPr>
            <a:spAutoFit/>
          </a:bodyPr>
          <a:lstStyle/>
          <a:p>
            <a:pPr algn="ctr"/>
            <a:r>
              <a:rPr lang="en-US" altLang="zh-CN" sz="1400">
                <a:solidFill>
                  <a:schemeClr val="bg1"/>
                </a:solidFill>
                <a:latin typeface="微软雅黑" pitchFamily="34" charset="-122"/>
                <a:ea typeface="微软雅黑" pitchFamily="34" charset="-122"/>
              </a:rPr>
              <a:t>CP</a:t>
            </a:r>
            <a:r>
              <a:rPr lang="zh-CN" altLang="en-US" sz="1400">
                <a:solidFill>
                  <a:schemeClr val="bg1"/>
                </a:solidFill>
                <a:latin typeface="微软雅黑" pitchFamily="34" charset="-122"/>
                <a:ea typeface="微软雅黑" pitchFamily="34" charset="-122"/>
              </a:rPr>
              <a:t>内容接入分成</a:t>
            </a:r>
          </a:p>
        </p:txBody>
      </p:sp>
      <p:sp>
        <p:nvSpPr>
          <p:cNvPr id="29716" name="TextBox 32"/>
          <p:cNvSpPr txBox="1">
            <a:spLocks noChangeArrowheads="1"/>
          </p:cNvSpPr>
          <p:nvPr/>
        </p:nvSpPr>
        <p:spPr bwMode="auto">
          <a:xfrm>
            <a:off x="4348163" y="2951163"/>
            <a:ext cx="4252912" cy="646112"/>
          </a:xfrm>
          <a:prstGeom prst="rect">
            <a:avLst/>
          </a:prstGeom>
          <a:noFill/>
          <a:ln w="9525">
            <a:noFill/>
            <a:miter lim="800000"/>
            <a:headEnd/>
            <a:tailEnd/>
          </a:ln>
        </p:spPr>
        <p:txBody>
          <a:bodyPr>
            <a:spAutoFit/>
          </a:bodyPr>
          <a:lstStyle/>
          <a:p>
            <a:r>
              <a:rPr lang="zh-CN" altLang="en-US" sz="1200">
                <a:latin typeface="微软雅黑" pitchFamily="34" charset="-122"/>
                <a:ea typeface="微软雅黑" pitchFamily="34" charset="-122"/>
              </a:rPr>
              <a:t>按</a:t>
            </a:r>
            <a:r>
              <a:rPr lang="en-US" altLang="zh-CN" sz="1200">
                <a:latin typeface="微软雅黑" pitchFamily="34" charset="-122"/>
                <a:ea typeface="微软雅黑" pitchFamily="34" charset="-122"/>
              </a:rPr>
              <a:t>20</a:t>
            </a:r>
            <a:r>
              <a:rPr lang="zh-CN" altLang="en-US" sz="1200">
                <a:latin typeface="微软雅黑" pitchFamily="34" charset="-122"/>
                <a:ea typeface="微软雅黑" pitchFamily="34" charset="-122"/>
              </a:rPr>
              <a:t>万高校宽带用户计算，每人每月订购</a:t>
            </a:r>
            <a:r>
              <a:rPr lang="en-US" altLang="zh-CN" sz="1200">
                <a:latin typeface="微软雅黑" pitchFamily="34" charset="-122"/>
                <a:ea typeface="微软雅黑" pitchFamily="34" charset="-122"/>
              </a:rPr>
              <a:t>10</a:t>
            </a:r>
            <a:r>
              <a:rPr lang="zh-CN" altLang="en-US" sz="1200">
                <a:latin typeface="微软雅黑" pitchFamily="34" charset="-122"/>
                <a:ea typeface="微软雅黑" pitchFamily="34" charset="-122"/>
              </a:rPr>
              <a:t>元付费业务，每月可产生</a:t>
            </a:r>
            <a:r>
              <a:rPr lang="en-US" altLang="zh-CN" sz="1200">
                <a:latin typeface="微软雅黑" pitchFamily="34" charset="-122"/>
                <a:ea typeface="微软雅黑" pitchFamily="34" charset="-122"/>
              </a:rPr>
              <a:t>200</a:t>
            </a:r>
            <a:r>
              <a:rPr lang="zh-CN" altLang="en-US" sz="1200">
                <a:latin typeface="微软雅黑" pitchFamily="34" charset="-122"/>
                <a:ea typeface="微软雅黑" pitchFamily="34" charset="-122"/>
              </a:rPr>
              <a:t>万销售收入，平台如按</a:t>
            </a:r>
            <a:r>
              <a:rPr lang="en-US" altLang="zh-CN" sz="1200">
                <a:latin typeface="微软雅黑" pitchFamily="34" charset="-122"/>
                <a:ea typeface="微软雅黑" pitchFamily="34" charset="-122"/>
              </a:rPr>
              <a:t>20%</a:t>
            </a:r>
            <a:r>
              <a:rPr lang="zh-CN" altLang="en-US" sz="1200">
                <a:latin typeface="微软雅黑" pitchFamily="34" charset="-122"/>
                <a:ea typeface="微软雅黑" pitchFamily="34" charset="-122"/>
              </a:rPr>
              <a:t>进行分成，每月可收入达到</a:t>
            </a:r>
            <a:r>
              <a:rPr lang="en-US" altLang="zh-CN" sz="1200">
                <a:latin typeface="微软雅黑" pitchFamily="34" charset="-122"/>
                <a:ea typeface="微软雅黑" pitchFamily="34" charset="-122"/>
              </a:rPr>
              <a:t>40</a:t>
            </a:r>
            <a:r>
              <a:rPr lang="zh-CN" altLang="en-US" sz="1200">
                <a:latin typeface="微软雅黑" pitchFamily="34" charset="-122"/>
                <a:ea typeface="微软雅黑" pitchFamily="34" charset="-122"/>
              </a:rPr>
              <a:t>万，年收入 </a:t>
            </a:r>
            <a:r>
              <a:rPr lang="en-US" altLang="zh-CN" sz="1200">
                <a:latin typeface="微软雅黑" pitchFamily="34" charset="-122"/>
                <a:ea typeface="微软雅黑" pitchFamily="34" charset="-122"/>
              </a:rPr>
              <a:t>480</a:t>
            </a:r>
            <a:r>
              <a:rPr lang="zh-CN" altLang="en-US" sz="1200">
                <a:latin typeface="微软雅黑" pitchFamily="34" charset="-122"/>
                <a:ea typeface="微软雅黑" pitchFamily="34" charset="-122"/>
              </a:rPr>
              <a:t>万。</a:t>
            </a:r>
          </a:p>
        </p:txBody>
      </p:sp>
      <p:sp>
        <p:nvSpPr>
          <p:cNvPr id="43" name="任意多边形 42"/>
          <p:cNvSpPr/>
          <p:nvPr/>
        </p:nvSpPr>
        <p:spPr>
          <a:xfrm rot="1381974">
            <a:off x="1874919" y="3128083"/>
            <a:ext cx="941962" cy="58734"/>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noFill/>
          <a:ln w="38100">
            <a:solidFill>
              <a:schemeClr val="tx1">
                <a:lumMod val="65000"/>
                <a:lumOff val="35000"/>
                <a:alpha val="50000"/>
              </a:schemeClr>
            </a:solidFill>
            <a:headEnd type="oval"/>
            <a:tailEnd type="oval"/>
          </a:ln>
          <a:effectLst>
            <a:outerShdw blurRad="50800" dist="25400" dir="2700000" algn="tl" rotWithShape="0">
              <a:prstClr val="black">
                <a:alpha val="50000"/>
              </a:prstClr>
            </a:outerShdw>
          </a:effectLst>
          <a:scene3d>
            <a:camera prst="orthographicFront"/>
            <a:lightRig rig="flat" dir="t"/>
          </a:scene3d>
          <a:sp3d contourW="1270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dirty="0">
              <a:solidFill>
                <a:schemeClr val="bg1"/>
              </a:solidFill>
              <a:latin typeface="微软雅黑" pitchFamily="34" charset="-122"/>
              <a:ea typeface="微软雅黑" pitchFamily="34" charset="-122"/>
            </a:endParaRPr>
          </a:p>
        </p:txBody>
      </p:sp>
      <p:sp>
        <p:nvSpPr>
          <p:cNvPr id="15" name="圆角矩形 14"/>
          <p:cNvSpPr/>
          <p:nvPr/>
        </p:nvSpPr>
        <p:spPr bwMode="auto">
          <a:xfrm>
            <a:off x="3427977" y="3841756"/>
            <a:ext cx="5397046" cy="900000"/>
          </a:xfrm>
          <a:prstGeom prst="roundRect">
            <a:avLst>
              <a:gd name="adj" fmla="val 9992"/>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36" name="五边形 35"/>
          <p:cNvSpPr/>
          <p:nvPr/>
        </p:nvSpPr>
        <p:spPr bwMode="auto">
          <a:xfrm>
            <a:off x="2759884" y="4080993"/>
            <a:ext cx="1546301" cy="453572"/>
          </a:xfrm>
          <a:prstGeom prst="homePlat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29708" name="TextBox 22"/>
          <p:cNvSpPr txBox="1">
            <a:spLocks noChangeArrowheads="1"/>
          </p:cNvSpPr>
          <p:nvPr/>
        </p:nvSpPr>
        <p:spPr bwMode="auto">
          <a:xfrm>
            <a:off x="2805113" y="4154488"/>
            <a:ext cx="1479550" cy="307975"/>
          </a:xfrm>
          <a:prstGeom prst="rect">
            <a:avLst/>
          </a:prstGeom>
          <a:noFill/>
          <a:ln w="9525">
            <a:noFill/>
            <a:miter lim="800000"/>
            <a:headEnd/>
            <a:tailEnd/>
          </a:ln>
        </p:spPr>
        <p:txBody>
          <a:bodyPr>
            <a:spAutoFit/>
          </a:bodyPr>
          <a:lstStyle/>
          <a:p>
            <a:pPr algn="ctr"/>
            <a:r>
              <a:rPr lang="en-US" altLang="zh-CN" sz="1400">
                <a:solidFill>
                  <a:schemeClr val="bg1"/>
                </a:solidFill>
                <a:latin typeface="微软雅黑" pitchFamily="34" charset="-122"/>
                <a:ea typeface="微软雅黑" pitchFamily="34" charset="-122"/>
              </a:rPr>
              <a:t>SP</a:t>
            </a:r>
            <a:r>
              <a:rPr lang="zh-CN" altLang="en-US" sz="1400">
                <a:solidFill>
                  <a:schemeClr val="bg1"/>
                </a:solidFill>
                <a:latin typeface="微软雅黑" pitchFamily="34" charset="-122"/>
                <a:ea typeface="微软雅黑" pitchFamily="34" charset="-122"/>
              </a:rPr>
              <a:t>服务接入分成</a:t>
            </a:r>
          </a:p>
        </p:txBody>
      </p:sp>
      <p:sp>
        <p:nvSpPr>
          <p:cNvPr id="29720" name="TextBox 32"/>
          <p:cNvSpPr txBox="1">
            <a:spLocks noChangeArrowheads="1"/>
          </p:cNvSpPr>
          <p:nvPr/>
        </p:nvSpPr>
        <p:spPr bwMode="auto">
          <a:xfrm>
            <a:off x="4330700" y="3959225"/>
            <a:ext cx="4252913" cy="646113"/>
          </a:xfrm>
          <a:prstGeom prst="rect">
            <a:avLst/>
          </a:prstGeom>
          <a:noFill/>
          <a:ln w="9525">
            <a:noFill/>
            <a:miter lim="800000"/>
            <a:headEnd/>
            <a:tailEnd/>
          </a:ln>
        </p:spPr>
        <p:txBody>
          <a:bodyPr>
            <a:spAutoFit/>
          </a:bodyPr>
          <a:lstStyle/>
          <a:p>
            <a:r>
              <a:rPr lang="zh-CN" altLang="en-US" sz="1200">
                <a:latin typeface="微软雅黑" pitchFamily="34" charset="-122"/>
                <a:ea typeface="微软雅黑" pitchFamily="34" charset="-122"/>
              </a:rPr>
              <a:t>按</a:t>
            </a:r>
            <a:r>
              <a:rPr lang="en-US" altLang="zh-CN" sz="1200">
                <a:latin typeface="微软雅黑" pitchFamily="34" charset="-122"/>
                <a:ea typeface="微软雅黑" pitchFamily="34" charset="-122"/>
              </a:rPr>
              <a:t>20</a:t>
            </a:r>
            <a:r>
              <a:rPr lang="zh-CN" altLang="en-US" sz="1200">
                <a:latin typeface="微软雅黑" pitchFamily="34" charset="-122"/>
                <a:ea typeface="微软雅黑" pitchFamily="34" charset="-122"/>
              </a:rPr>
              <a:t>万高校宽带用户计算，每人每月订购</a:t>
            </a:r>
            <a:r>
              <a:rPr lang="en-US" altLang="zh-CN" sz="1200">
                <a:latin typeface="微软雅黑" pitchFamily="34" charset="-122"/>
                <a:ea typeface="微软雅黑" pitchFamily="34" charset="-122"/>
              </a:rPr>
              <a:t>5</a:t>
            </a:r>
            <a:r>
              <a:rPr lang="zh-CN" altLang="en-US" sz="1200">
                <a:latin typeface="微软雅黑" pitchFamily="34" charset="-122"/>
                <a:ea typeface="微软雅黑" pitchFamily="34" charset="-122"/>
              </a:rPr>
              <a:t>元付费业务，每月可产生</a:t>
            </a:r>
            <a:r>
              <a:rPr lang="en-US" altLang="zh-CN" sz="1200">
                <a:latin typeface="微软雅黑" pitchFamily="34" charset="-122"/>
                <a:ea typeface="微软雅黑" pitchFamily="34" charset="-122"/>
              </a:rPr>
              <a:t>100</a:t>
            </a:r>
            <a:r>
              <a:rPr lang="zh-CN" altLang="en-US" sz="1200">
                <a:latin typeface="微软雅黑" pitchFamily="34" charset="-122"/>
                <a:ea typeface="微软雅黑" pitchFamily="34" charset="-122"/>
              </a:rPr>
              <a:t>万销售收入，平台如按</a:t>
            </a:r>
            <a:r>
              <a:rPr lang="en-US" altLang="zh-CN" sz="1200">
                <a:latin typeface="微软雅黑" pitchFamily="34" charset="-122"/>
                <a:ea typeface="微软雅黑" pitchFamily="34" charset="-122"/>
              </a:rPr>
              <a:t>20%</a:t>
            </a:r>
            <a:r>
              <a:rPr lang="zh-CN" altLang="en-US" sz="1200">
                <a:latin typeface="微软雅黑" pitchFamily="34" charset="-122"/>
                <a:ea typeface="微软雅黑" pitchFamily="34" charset="-122"/>
              </a:rPr>
              <a:t>进行分成，每月可收入达到</a:t>
            </a:r>
            <a:r>
              <a:rPr lang="en-US" altLang="zh-CN" sz="1200">
                <a:latin typeface="微软雅黑" pitchFamily="34" charset="-122"/>
                <a:ea typeface="微软雅黑" pitchFamily="34" charset="-122"/>
              </a:rPr>
              <a:t>20</a:t>
            </a:r>
            <a:r>
              <a:rPr lang="zh-CN" altLang="en-US" sz="1200">
                <a:latin typeface="微软雅黑" pitchFamily="34" charset="-122"/>
                <a:ea typeface="微软雅黑" pitchFamily="34" charset="-122"/>
              </a:rPr>
              <a:t>万，年收入 </a:t>
            </a:r>
            <a:r>
              <a:rPr lang="en-US" altLang="zh-CN" sz="1200">
                <a:latin typeface="微软雅黑" pitchFamily="34" charset="-122"/>
                <a:ea typeface="微软雅黑" pitchFamily="34" charset="-122"/>
              </a:rPr>
              <a:t>240</a:t>
            </a:r>
            <a:r>
              <a:rPr lang="zh-CN" altLang="en-US" sz="1200">
                <a:latin typeface="微软雅黑" pitchFamily="34" charset="-122"/>
                <a:ea typeface="微软雅黑" pitchFamily="34" charset="-122"/>
              </a:rPr>
              <a:t>万。</a:t>
            </a:r>
          </a:p>
        </p:txBody>
      </p:sp>
      <p:grpSp>
        <p:nvGrpSpPr>
          <p:cNvPr id="2" name="组合 24"/>
          <p:cNvGrpSpPr>
            <a:grpSpLocks/>
          </p:cNvGrpSpPr>
          <p:nvPr/>
        </p:nvGrpSpPr>
        <p:grpSpPr bwMode="auto">
          <a:xfrm>
            <a:off x="695325" y="4887913"/>
            <a:ext cx="7761288" cy="541337"/>
            <a:chOff x="671514" y="4765674"/>
            <a:chExt cx="7761286" cy="501650"/>
          </a:xfrm>
        </p:grpSpPr>
        <p:sp>
          <p:nvSpPr>
            <p:cNvPr id="28" name="Rectangle 20"/>
            <p:cNvSpPr>
              <a:spLocks noChangeArrowheads="1"/>
            </p:cNvSpPr>
            <p:nvPr/>
          </p:nvSpPr>
          <p:spPr bwMode="auto">
            <a:xfrm>
              <a:off x="671514" y="4765674"/>
              <a:ext cx="7761286" cy="501650"/>
            </a:xfrm>
            <a:prstGeom prst="roundRect">
              <a:avLst/>
            </a:prstGeom>
            <a:ln/>
          </p:spPr>
          <p:style>
            <a:lnRef idx="0">
              <a:schemeClr val="accent2"/>
            </a:lnRef>
            <a:fillRef idx="3">
              <a:schemeClr val="accent2"/>
            </a:fillRef>
            <a:effectRef idx="3">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a:solidFill>
                  <a:schemeClr val="bg1"/>
                </a:solidFill>
                <a:latin typeface="微软雅黑" pitchFamily="34" charset="-122"/>
                <a:ea typeface="微软雅黑" pitchFamily="34" charset="-122"/>
              </a:endParaRPr>
            </a:p>
          </p:txBody>
        </p:sp>
        <p:sp>
          <p:nvSpPr>
            <p:cNvPr id="29" name="矩形 28"/>
            <p:cNvSpPr/>
            <p:nvPr/>
          </p:nvSpPr>
          <p:spPr>
            <a:xfrm>
              <a:off x="890589" y="4854188"/>
              <a:ext cx="7429498" cy="342255"/>
            </a:xfrm>
            <a:prstGeom prst="rect">
              <a:avLst/>
            </a:prstGeom>
            <a:noFill/>
            <a:scene3d>
              <a:camera prst="orthographicFront"/>
              <a:lightRig rig="threePt" dir="t"/>
            </a:scene3d>
            <a:sp3d/>
          </p:spPr>
          <p:txBody>
            <a:bodyPr>
              <a:spAutoFit/>
            </a:bodyPr>
            <a:lstStyle/>
            <a:p>
              <a:pPr algn="ctr" fontAlgn="auto">
                <a:spcBef>
                  <a:spcPts val="0"/>
                </a:spcBef>
                <a:spcAft>
                  <a:spcPts val="0"/>
                </a:spcAft>
                <a:tabLst>
                  <a:tab pos="8521700" algn="r"/>
                </a:tabLst>
                <a:defRPr/>
              </a:pPr>
              <a:r>
                <a:rPr lang="zh-CN" altLang="en-US"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平台预计每年产生收入</a:t>
              </a:r>
              <a:r>
                <a:rPr lang="en-US" altLang="zh-CN"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1344</a:t>
              </a:r>
              <a:r>
                <a:rPr lang="zh-CN" altLang="en-US"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万元，带动相关校园宽带收入</a:t>
              </a:r>
              <a:r>
                <a:rPr lang="en-US" altLang="zh-CN"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1.5</a:t>
              </a:r>
              <a:r>
                <a:rPr lang="zh-CN" altLang="en-US"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 亿元</a:t>
              </a:r>
              <a:endParaRPr lang="zh-CN" altLang="en-US" dirty="0">
                <a:solidFill>
                  <a:schemeClr val="bg1"/>
                </a:solidFill>
                <a:effectLst>
                  <a:reflection blurRad="6350" stA="50000" endA="300" endPos="50000" dist="60007" dir="5400000" sy="-100000" algn="bl" rotWithShape="0"/>
                </a:effectLst>
                <a:latin typeface="微软雅黑" pitchFamily="34" charset="-122"/>
                <a:ea typeface="微软雅黑" pitchFamily="34" charset="-122"/>
              </a:endParaRPr>
            </a:p>
          </p:txBody>
        </p:sp>
      </p:grpSp>
      <p:sp>
        <p:nvSpPr>
          <p:cNvPr id="46" name="任意多边形 45"/>
          <p:cNvSpPr/>
          <p:nvPr/>
        </p:nvSpPr>
        <p:spPr>
          <a:xfrm rot="197191" flipV="1">
            <a:off x="1766801" y="3107647"/>
            <a:ext cx="1104913" cy="1128809"/>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noFill/>
          <a:ln w="38100">
            <a:solidFill>
              <a:schemeClr val="tx1">
                <a:lumMod val="65000"/>
                <a:lumOff val="35000"/>
                <a:alpha val="50000"/>
              </a:schemeClr>
            </a:solidFill>
            <a:headEnd type="oval"/>
            <a:tailEnd type="oval"/>
          </a:ln>
          <a:effectLst>
            <a:outerShdw blurRad="50800" dist="25400" dir="2700000" algn="tl" rotWithShape="0">
              <a:prstClr val="black">
                <a:alpha val="50000"/>
              </a:prstClr>
            </a:outerShdw>
          </a:effectLst>
          <a:scene3d>
            <a:camera prst="orthographicFront"/>
            <a:lightRig rig="flat" dir="t"/>
          </a:scene3d>
          <a:sp3d contourW="1270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dirty="0">
              <a:solidFill>
                <a:schemeClr val="bg1"/>
              </a:solidFill>
              <a:latin typeface="微软雅黑" pitchFamily="34" charset="-122"/>
              <a:ea typeface="微软雅黑" pitchFamily="34" charset="-122"/>
            </a:endParaRPr>
          </a:p>
        </p:txBody>
      </p:sp>
      <p:sp>
        <p:nvSpPr>
          <p:cNvPr id="26" name="Oval 93"/>
          <p:cNvSpPr>
            <a:spLocks noChangeAspect="1" noChangeArrowheads="1"/>
          </p:cNvSpPr>
          <p:nvPr/>
        </p:nvSpPr>
        <p:spPr bwMode="auto">
          <a:xfrm>
            <a:off x="819164" y="2012352"/>
            <a:ext cx="1323482" cy="1322796"/>
          </a:xfrm>
          <a:prstGeom prst="ellipse">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isometricOffAxis1Top">
              <a:rot lat="17699988" lon="0" rev="0"/>
            </a:camera>
            <a:lightRig rig="flat" dir="t"/>
          </a:scene3d>
          <a:sp3d extrusionH="177800" contourW="19050">
            <a:bevelT w="101600" prst="convex"/>
            <a:bevelB w="0" h="2540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a:solidFill>
                <a:schemeClr val="bg1"/>
              </a:solidFill>
              <a:latin typeface="微软雅黑" pitchFamily="34" charset="-122"/>
              <a:ea typeface="微软雅黑" pitchFamily="34" charset="-122"/>
            </a:endParaRPr>
          </a:p>
        </p:txBody>
      </p:sp>
      <p:sp>
        <p:nvSpPr>
          <p:cNvPr id="27" name="TextBox 26"/>
          <p:cNvSpPr txBox="1"/>
          <p:nvPr/>
        </p:nvSpPr>
        <p:spPr bwMode="auto">
          <a:xfrm>
            <a:off x="780467" y="2489217"/>
            <a:ext cx="1397177" cy="338554"/>
          </a:xfrm>
          <a:prstGeom prst="rect">
            <a:avLst/>
          </a:prstGeom>
          <a:noFill/>
          <a:scene3d>
            <a:camera prst="orthographicFront"/>
            <a:lightRig rig="threePt" dir="t"/>
          </a:scene3d>
          <a:sp3d/>
        </p:spPr>
        <p:txBody>
          <a:bodyPr>
            <a:spAutoFit/>
          </a:bodyPr>
          <a:lstStyle/>
          <a:p>
            <a:pPr algn="ctr" fontAlgn="auto">
              <a:spcBef>
                <a:spcPts val="0"/>
              </a:spcBef>
              <a:spcAft>
                <a:spcPts val="0"/>
              </a:spcAft>
              <a:defRPr/>
            </a:pPr>
            <a:r>
              <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收入来源</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nodeType="afterEffect">
                                  <p:stCondLst>
                                    <p:cond delay="0"/>
                                  </p:stCondLst>
                                  <p:childTnLst>
                                    <p:set>
                                      <p:cBhvr>
                                        <p:cTn id="6" dur="1" fill="hold">
                                          <p:stCondLst>
                                            <p:cond delay="0"/>
                                          </p:stCondLst>
                                        </p:cTn>
                                        <p:tgtEl>
                                          <p:spTgt spid="29704">
                                            <p:txEl>
                                              <p:pRg st="0" end="0"/>
                                            </p:txEl>
                                          </p:spTgt>
                                        </p:tgtEl>
                                        <p:attrNameLst>
                                          <p:attrName>style.visibility</p:attrName>
                                        </p:attrNameLst>
                                      </p:cBhvr>
                                      <p:to>
                                        <p:strVal val="visible"/>
                                      </p:to>
                                    </p:set>
                                    <p:anim from="(-#ppt_w/2)" to="(#ppt_x)" calcmode="lin" valueType="num">
                                      <p:cBhvr>
                                        <p:cTn id="7" dur="600" fill="hold">
                                          <p:stCondLst>
                                            <p:cond delay="0"/>
                                          </p:stCondLst>
                                        </p:cTn>
                                        <p:tgtEl>
                                          <p:spTgt spid="29704">
                                            <p:txEl>
                                              <p:pRg st="0" end="0"/>
                                            </p:txEl>
                                          </p:spTgt>
                                        </p:tgtEl>
                                        <p:attrNameLst>
                                          <p:attrName>ppt_x</p:attrName>
                                        </p:attrNameLst>
                                      </p:cBhvr>
                                    </p:anim>
                                    <p:anim from="0" to="-1.0" calcmode="lin" valueType="num">
                                      <p:cBhvr>
                                        <p:cTn id="8" dur="200" decel="50000" autoRev="1" fill="hold">
                                          <p:stCondLst>
                                            <p:cond delay="600"/>
                                          </p:stCondLst>
                                        </p:cTn>
                                        <p:tgtEl>
                                          <p:spTgt spid="29704">
                                            <p:txEl>
                                              <p:pRg st="0" end="0"/>
                                            </p:txEl>
                                          </p:spTgt>
                                        </p:tgtEl>
                                        <p:attrNameLst>
                                          <p:attrName>xshear</p:attrName>
                                        </p:attrNameLst>
                                      </p:cBhvr>
                                    </p:anim>
                                    <p:animScale>
                                      <p:cBhvr>
                                        <p:cTn id="9" dur="200" decel="100000" autoRev="1" fill="hold">
                                          <p:stCondLst>
                                            <p:cond delay="600"/>
                                          </p:stCondLst>
                                        </p:cTn>
                                        <p:tgtEl>
                                          <p:spTgt spid="29704">
                                            <p:txEl>
                                              <p:pRg st="0" end="0"/>
                                            </p:txEl>
                                          </p:spTgt>
                                        </p:tgtEl>
                                      </p:cBhvr>
                                      <p:from x="100000" y="100000"/>
                                      <p:to x="80000" y="100000"/>
                                    </p:animScale>
                                    <p:anim by="(#ppt_h/3+#ppt_w*0.1)" calcmode="lin" valueType="num">
                                      <p:cBhvr additive="sum">
                                        <p:cTn id="10" dur="200" decel="100000" autoRev="1" fill="hold">
                                          <p:stCondLst>
                                            <p:cond delay="600"/>
                                          </p:stCondLst>
                                        </p:cTn>
                                        <p:tgtEl>
                                          <p:spTgt spid="29704">
                                            <p:txEl>
                                              <p:pRg st="0" end="0"/>
                                            </p:txEl>
                                          </p:spTgt>
                                        </p:tgtEl>
                                        <p:attrNameLst>
                                          <p:attrName>ppt_x</p:attrName>
                                        </p:attrNameLst>
                                      </p:cBhvr>
                                    </p:anim>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29702"/>
                                        </p:tgtEl>
                                        <p:attrNameLst>
                                          <p:attrName>style.visibility</p:attrName>
                                        </p:attrNameLst>
                                      </p:cBhvr>
                                      <p:to>
                                        <p:strVal val="visible"/>
                                      </p:to>
                                    </p:set>
                                    <p:animEffect transition="in" filter="slide(fromBottom)">
                                      <p:cBhvr>
                                        <p:cTn id="14" dur="500"/>
                                        <p:tgtEl>
                                          <p:spTgt spid="29702"/>
                                        </p:tgtEl>
                                      </p:cBhvr>
                                    </p:animEffect>
                                  </p:childTnLst>
                                </p:cTn>
                              </p:par>
                            </p:childTnLst>
                          </p:cTn>
                        </p:par>
                      </p:childTnLst>
                    </p:cTn>
                  </p:par>
                  <p:par>
                    <p:cTn id="15" fill="hold">
                      <p:stCondLst>
                        <p:cond delay="indefinite"/>
                      </p:stCondLst>
                      <p:childTnLst>
                        <p:par>
                          <p:cTn id="16" fill="hold">
                            <p:stCondLst>
                              <p:cond delay="0"/>
                            </p:stCondLst>
                            <p:childTnLst>
                              <p:par>
                                <p:cTn id="17" presetID="34" presetClass="entr" presetSubtype="0" fill="hold" nodeType="clickEffect">
                                  <p:stCondLst>
                                    <p:cond delay="0"/>
                                  </p:stCondLst>
                                  <p:childTnLst>
                                    <p:set>
                                      <p:cBhvr>
                                        <p:cTn id="18" dur="1" fill="hold">
                                          <p:stCondLst>
                                            <p:cond delay="0"/>
                                          </p:stCondLst>
                                        </p:cTn>
                                        <p:tgtEl>
                                          <p:spTgt spid="29706">
                                            <p:txEl>
                                              <p:pRg st="0" end="0"/>
                                            </p:txEl>
                                          </p:spTgt>
                                        </p:tgtEl>
                                        <p:attrNameLst>
                                          <p:attrName>style.visibility</p:attrName>
                                        </p:attrNameLst>
                                      </p:cBhvr>
                                      <p:to>
                                        <p:strVal val="visible"/>
                                      </p:to>
                                    </p:set>
                                    <p:anim from="(-#ppt_w/2)" to="(#ppt_x)" calcmode="lin" valueType="num">
                                      <p:cBhvr>
                                        <p:cTn id="19" dur="600" fill="hold">
                                          <p:stCondLst>
                                            <p:cond delay="0"/>
                                          </p:stCondLst>
                                        </p:cTn>
                                        <p:tgtEl>
                                          <p:spTgt spid="29706">
                                            <p:txEl>
                                              <p:pRg st="0" end="0"/>
                                            </p:txEl>
                                          </p:spTgt>
                                        </p:tgtEl>
                                        <p:attrNameLst>
                                          <p:attrName>ppt_x</p:attrName>
                                        </p:attrNameLst>
                                      </p:cBhvr>
                                    </p:anim>
                                    <p:anim from="0" to="-1.0" calcmode="lin" valueType="num">
                                      <p:cBhvr>
                                        <p:cTn id="20" dur="200" decel="50000" autoRev="1" fill="hold">
                                          <p:stCondLst>
                                            <p:cond delay="600"/>
                                          </p:stCondLst>
                                        </p:cTn>
                                        <p:tgtEl>
                                          <p:spTgt spid="29706">
                                            <p:txEl>
                                              <p:pRg st="0" end="0"/>
                                            </p:txEl>
                                          </p:spTgt>
                                        </p:tgtEl>
                                        <p:attrNameLst>
                                          <p:attrName>xshear</p:attrName>
                                        </p:attrNameLst>
                                      </p:cBhvr>
                                    </p:anim>
                                    <p:animScale>
                                      <p:cBhvr>
                                        <p:cTn id="21" dur="200" decel="100000" autoRev="1" fill="hold">
                                          <p:stCondLst>
                                            <p:cond delay="600"/>
                                          </p:stCondLst>
                                        </p:cTn>
                                        <p:tgtEl>
                                          <p:spTgt spid="29706">
                                            <p:txEl>
                                              <p:pRg st="0" end="0"/>
                                            </p:txEl>
                                          </p:spTgt>
                                        </p:tgtEl>
                                      </p:cBhvr>
                                      <p:from x="100000" y="100000"/>
                                      <p:to x="80000" y="100000"/>
                                    </p:animScale>
                                    <p:anim by="(#ppt_h/3+#ppt_w*0.1)" calcmode="lin" valueType="num">
                                      <p:cBhvr additive="sum">
                                        <p:cTn id="22" dur="200" decel="100000" autoRev="1" fill="hold">
                                          <p:stCondLst>
                                            <p:cond delay="600"/>
                                          </p:stCondLst>
                                        </p:cTn>
                                        <p:tgtEl>
                                          <p:spTgt spid="29706">
                                            <p:txEl>
                                              <p:pRg st="0" end="0"/>
                                            </p:txEl>
                                          </p:spTgt>
                                        </p:tgtEl>
                                        <p:attrNameLst>
                                          <p:attrName>ppt_x</p:attrName>
                                        </p:attrNameLst>
                                      </p:cBhvr>
                                    </p:anim>
                                  </p:childTnLst>
                                </p:cTn>
                              </p:par>
                            </p:childTnLst>
                          </p:cTn>
                        </p:par>
                        <p:par>
                          <p:cTn id="23" fill="hold">
                            <p:stCondLst>
                              <p:cond delay="1000"/>
                            </p:stCondLst>
                            <p:childTnLst>
                              <p:par>
                                <p:cTn id="24" presetID="12" presetClass="entr" presetSubtype="4" fill="hold" nodeType="afterEffect">
                                  <p:stCondLst>
                                    <p:cond delay="0"/>
                                  </p:stCondLst>
                                  <p:childTnLst>
                                    <p:set>
                                      <p:cBhvr>
                                        <p:cTn id="25" dur="1" fill="hold">
                                          <p:stCondLst>
                                            <p:cond delay="0"/>
                                          </p:stCondLst>
                                        </p:cTn>
                                        <p:tgtEl>
                                          <p:spTgt spid="29709">
                                            <p:txEl>
                                              <p:pRg st="0" end="0"/>
                                            </p:txEl>
                                          </p:spTgt>
                                        </p:tgtEl>
                                        <p:attrNameLst>
                                          <p:attrName>style.visibility</p:attrName>
                                        </p:attrNameLst>
                                      </p:cBhvr>
                                      <p:to>
                                        <p:strVal val="visible"/>
                                      </p:to>
                                    </p:set>
                                    <p:animEffect transition="in" filter="slide(fromBottom)">
                                      <p:cBhvr>
                                        <p:cTn id="26" dur="500"/>
                                        <p:tgtEl>
                                          <p:spTgt spid="2970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4" presetClass="entr" presetSubtype="0" fill="hold" nodeType="clickEffect">
                                  <p:stCondLst>
                                    <p:cond delay="0"/>
                                  </p:stCondLst>
                                  <p:childTnLst>
                                    <p:set>
                                      <p:cBhvr>
                                        <p:cTn id="30" dur="1" fill="hold">
                                          <p:stCondLst>
                                            <p:cond delay="0"/>
                                          </p:stCondLst>
                                        </p:cTn>
                                        <p:tgtEl>
                                          <p:spTgt spid="29715">
                                            <p:txEl>
                                              <p:pRg st="0" end="0"/>
                                            </p:txEl>
                                          </p:spTgt>
                                        </p:tgtEl>
                                        <p:attrNameLst>
                                          <p:attrName>style.visibility</p:attrName>
                                        </p:attrNameLst>
                                      </p:cBhvr>
                                      <p:to>
                                        <p:strVal val="visible"/>
                                      </p:to>
                                    </p:set>
                                    <p:anim from="(-#ppt_w/2)" to="(#ppt_x)" calcmode="lin" valueType="num">
                                      <p:cBhvr>
                                        <p:cTn id="31" dur="600" fill="hold">
                                          <p:stCondLst>
                                            <p:cond delay="0"/>
                                          </p:stCondLst>
                                        </p:cTn>
                                        <p:tgtEl>
                                          <p:spTgt spid="29715">
                                            <p:txEl>
                                              <p:pRg st="0" end="0"/>
                                            </p:txEl>
                                          </p:spTgt>
                                        </p:tgtEl>
                                        <p:attrNameLst>
                                          <p:attrName>ppt_x</p:attrName>
                                        </p:attrNameLst>
                                      </p:cBhvr>
                                    </p:anim>
                                    <p:anim from="0" to="-1.0" calcmode="lin" valueType="num">
                                      <p:cBhvr>
                                        <p:cTn id="32" dur="200" decel="50000" autoRev="1" fill="hold">
                                          <p:stCondLst>
                                            <p:cond delay="600"/>
                                          </p:stCondLst>
                                        </p:cTn>
                                        <p:tgtEl>
                                          <p:spTgt spid="29715">
                                            <p:txEl>
                                              <p:pRg st="0" end="0"/>
                                            </p:txEl>
                                          </p:spTgt>
                                        </p:tgtEl>
                                        <p:attrNameLst>
                                          <p:attrName>xshear</p:attrName>
                                        </p:attrNameLst>
                                      </p:cBhvr>
                                    </p:anim>
                                    <p:animScale>
                                      <p:cBhvr>
                                        <p:cTn id="33" dur="200" decel="100000" autoRev="1" fill="hold">
                                          <p:stCondLst>
                                            <p:cond delay="600"/>
                                          </p:stCondLst>
                                        </p:cTn>
                                        <p:tgtEl>
                                          <p:spTgt spid="29715">
                                            <p:txEl>
                                              <p:pRg st="0" end="0"/>
                                            </p:txEl>
                                          </p:spTgt>
                                        </p:tgtEl>
                                      </p:cBhvr>
                                      <p:from x="100000" y="100000"/>
                                      <p:to x="80000" y="100000"/>
                                    </p:animScale>
                                    <p:anim by="(#ppt_h/3+#ppt_w*0.1)" calcmode="lin" valueType="num">
                                      <p:cBhvr additive="sum">
                                        <p:cTn id="34" dur="200" decel="100000" autoRev="1" fill="hold">
                                          <p:stCondLst>
                                            <p:cond delay="600"/>
                                          </p:stCondLst>
                                        </p:cTn>
                                        <p:tgtEl>
                                          <p:spTgt spid="29715">
                                            <p:txEl>
                                              <p:pRg st="0" end="0"/>
                                            </p:txEl>
                                          </p:spTgt>
                                        </p:tgtEl>
                                        <p:attrNameLst>
                                          <p:attrName>ppt_x</p:attrName>
                                        </p:attrNameLst>
                                      </p:cBhvr>
                                    </p:anim>
                                  </p:childTnLst>
                                </p:cTn>
                              </p:par>
                            </p:childTnLst>
                          </p:cTn>
                        </p:par>
                        <p:par>
                          <p:cTn id="35" fill="hold">
                            <p:stCondLst>
                              <p:cond delay="1000"/>
                            </p:stCondLst>
                            <p:childTnLst>
                              <p:par>
                                <p:cTn id="36" presetID="12" presetClass="entr" presetSubtype="4" fill="hold" nodeType="afterEffect">
                                  <p:stCondLst>
                                    <p:cond delay="0"/>
                                  </p:stCondLst>
                                  <p:childTnLst>
                                    <p:set>
                                      <p:cBhvr>
                                        <p:cTn id="37" dur="1" fill="hold">
                                          <p:stCondLst>
                                            <p:cond delay="0"/>
                                          </p:stCondLst>
                                        </p:cTn>
                                        <p:tgtEl>
                                          <p:spTgt spid="29716">
                                            <p:txEl>
                                              <p:pRg st="0" end="0"/>
                                            </p:txEl>
                                          </p:spTgt>
                                        </p:tgtEl>
                                        <p:attrNameLst>
                                          <p:attrName>style.visibility</p:attrName>
                                        </p:attrNameLst>
                                      </p:cBhvr>
                                      <p:to>
                                        <p:strVal val="visible"/>
                                      </p:to>
                                    </p:set>
                                    <p:animEffect transition="in" filter="slide(fromBottom)">
                                      <p:cBhvr>
                                        <p:cTn id="38" dur="500"/>
                                        <p:tgtEl>
                                          <p:spTgt spid="29716">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4" presetClass="entr" presetSubtype="0" fill="hold" nodeType="clickEffect">
                                  <p:stCondLst>
                                    <p:cond delay="0"/>
                                  </p:stCondLst>
                                  <p:childTnLst>
                                    <p:set>
                                      <p:cBhvr>
                                        <p:cTn id="42" dur="1" fill="hold">
                                          <p:stCondLst>
                                            <p:cond delay="0"/>
                                          </p:stCondLst>
                                        </p:cTn>
                                        <p:tgtEl>
                                          <p:spTgt spid="29708">
                                            <p:txEl>
                                              <p:pRg st="0" end="0"/>
                                            </p:txEl>
                                          </p:spTgt>
                                        </p:tgtEl>
                                        <p:attrNameLst>
                                          <p:attrName>style.visibility</p:attrName>
                                        </p:attrNameLst>
                                      </p:cBhvr>
                                      <p:to>
                                        <p:strVal val="visible"/>
                                      </p:to>
                                    </p:set>
                                    <p:anim from="(-#ppt_w/2)" to="(#ppt_x)" calcmode="lin" valueType="num">
                                      <p:cBhvr>
                                        <p:cTn id="43" dur="600" fill="hold">
                                          <p:stCondLst>
                                            <p:cond delay="0"/>
                                          </p:stCondLst>
                                        </p:cTn>
                                        <p:tgtEl>
                                          <p:spTgt spid="29708">
                                            <p:txEl>
                                              <p:pRg st="0" end="0"/>
                                            </p:txEl>
                                          </p:spTgt>
                                        </p:tgtEl>
                                        <p:attrNameLst>
                                          <p:attrName>ppt_x</p:attrName>
                                        </p:attrNameLst>
                                      </p:cBhvr>
                                    </p:anim>
                                    <p:anim from="0" to="-1.0" calcmode="lin" valueType="num">
                                      <p:cBhvr>
                                        <p:cTn id="44" dur="200" decel="50000" autoRev="1" fill="hold">
                                          <p:stCondLst>
                                            <p:cond delay="600"/>
                                          </p:stCondLst>
                                        </p:cTn>
                                        <p:tgtEl>
                                          <p:spTgt spid="29708">
                                            <p:txEl>
                                              <p:pRg st="0" end="0"/>
                                            </p:txEl>
                                          </p:spTgt>
                                        </p:tgtEl>
                                        <p:attrNameLst>
                                          <p:attrName>xshear</p:attrName>
                                        </p:attrNameLst>
                                      </p:cBhvr>
                                    </p:anim>
                                    <p:animScale>
                                      <p:cBhvr>
                                        <p:cTn id="45" dur="200" decel="100000" autoRev="1" fill="hold">
                                          <p:stCondLst>
                                            <p:cond delay="600"/>
                                          </p:stCondLst>
                                        </p:cTn>
                                        <p:tgtEl>
                                          <p:spTgt spid="29708">
                                            <p:txEl>
                                              <p:pRg st="0" end="0"/>
                                            </p:txEl>
                                          </p:spTgt>
                                        </p:tgtEl>
                                      </p:cBhvr>
                                      <p:from x="100000" y="100000"/>
                                      <p:to x="80000" y="100000"/>
                                    </p:animScale>
                                    <p:anim by="(#ppt_h/3+#ppt_w*0.1)" calcmode="lin" valueType="num">
                                      <p:cBhvr additive="sum">
                                        <p:cTn id="46" dur="200" decel="100000" autoRev="1" fill="hold">
                                          <p:stCondLst>
                                            <p:cond delay="600"/>
                                          </p:stCondLst>
                                        </p:cTn>
                                        <p:tgtEl>
                                          <p:spTgt spid="29708">
                                            <p:txEl>
                                              <p:pRg st="0" end="0"/>
                                            </p:txEl>
                                          </p:spTgt>
                                        </p:tgtEl>
                                        <p:attrNameLst>
                                          <p:attrName>ppt_x</p:attrName>
                                        </p:attrNameLst>
                                      </p:cBhvr>
                                    </p:anim>
                                  </p:childTnLst>
                                </p:cTn>
                              </p:par>
                            </p:childTnLst>
                          </p:cTn>
                        </p:par>
                        <p:par>
                          <p:cTn id="47" fill="hold">
                            <p:stCondLst>
                              <p:cond delay="1000"/>
                            </p:stCondLst>
                            <p:childTnLst>
                              <p:par>
                                <p:cTn id="48" presetID="12" presetClass="entr" presetSubtype="4" fill="hold" nodeType="afterEffect">
                                  <p:stCondLst>
                                    <p:cond delay="0"/>
                                  </p:stCondLst>
                                  <p:childTnLst>
                                    <p:set>
                                      <p:cBhvr>
                                        <p:cTn id="49" dur="1" fill="hold">
                                          <p:stCondLst>
                                            <p:cond delay="0"/>
                                          </p:stCondLst>
                                        </p:cTn>
                                        <p:tgtEl>
                                          <p:spTgt spid="29720">
                                            <p:txEl>
                                              <p:pRg st="0" end="0"/>
                                            </p:txEl>
                                          </p:spTgt>
                                        </p:tgtEl>
                                        <p:attrNameLst>
                                          <p:attrName>style.visibility</p:attrName>
                                        </p:attrNameLst>
                                      </p:cBhvr>
                                      <p:to>
                                        <p:strVal val="visible"/>
                                      </p:to>
                                    </p:set>
                                    <p:animEffect transition="in" filter="slide(fromBottom)">
                                      <p:cBhvr>
                                        <p:cTn id="50" dur="500"/>
                                        <p:tgtEl>
                                          <p:spTgt spid="29720">
                                            <p:txEl>
                                              <p:pRg st="0" end="0"/>
                                            </p:txEl>
                                          </p:spTgt>
                                        </p:tgtEl>
                                      </p:cBhvr>
                                    </p:animEffect>
                                  </p:childTnLst>
                                </p:cTn>
                              </p:par>
                            </p:childTnLst>
                          </p:cTn>
                        </p:par>
                        <p:par>
                          <p:cTn id="51" fill="hold">
                            <p:stCondLst>
                              <p:cond delay="1500"/>
                            </p:stCondLst>
                            <p:childTnLst>
                              <p:par>
                                <p:cTn id="52" presetID="42" presetClass="entr" presetSubtype="0" fill="hold"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1000"/>
                                        <p:tgtEl>
                                          <p:spTgt spid="2"/>
                                        </p:tgtEl>
                                      </p:cBhvr>
                                    </p:animEffect>
                                    <p:anim calcmode="lin" valueType="num">
                                      <p:cBhvr>
                                        <p:cTn id="55" dur="1000" fill="hold"/>
                                        <p:tgtEl>
                                          <p:spTgt spid="2"/>
                                        </p:tgtEl>
                                        <p:attrNameLst>
                                          <p:attrName>ppt_x</p:attrName>
                                        </p:attrNameLst>
                                      </p:cBhvr>
                                      <p:tavLst>
                                        <p:tav tm="0">
                                          <p:val>
                                            <p:strVal val="#ppt_x"/>
                                          </p:val>
                                        </p:tav>
                                        <p:tav tm="100000">
                                          <p:val>
                                            <p:strVal val="#ppt_x"/>
                                          </p:val>
                                        </p:tav>
                                      </p:tavLst>
                                    </p:anim>
                                    <p:anim calcmode="lin" valueType="num">
                                      <p:cBhvr>
                                        <p:cTn id="5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Box 4"/>
          <p:cNvSpPr txBox="1">
            <a:spLocks noChangeArrowheads="1"/>
          </p:cNvSpPr>
          <p:nvPr/>
        </p:nvSpPr>
        <p:spPr bwMode="auto">
          <a:xfrm>
            <a:off x="6369050" y="28575"/>
            <a:ext cx="2646363" cy="457200"/>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品牌影响</a:t>
            </a:r>
          </a:p>
        </p:txBody>
      </p:sp>
      <p:grpSp>
        <p:nvGrpSpPr>
          <p:cNvPr id="46082" name="组合 5"/>
          <p:cNvGrpSpPr>
            <a:grpSpLocks/>
          </p:cNvGrpSpPr>
          <p:nvPr/>
        </p:nvGrpSpPr>
        <p:grpSpPr bwMode="auto">
          <a:xfrm>
            <a:off x="1884363" y="973138"/>
            <a:ext cx="635000" cy="4141787"/>
            <a:chOff x="-32608643" y="941840"/>
            <a:chExt cx="7715250" cy="5857266"/>
          </a:xfrm>
        </p:grpSpPr>
        <p:grpSp>
          <p:nvGrpSpPr>
            <p:cNvPr id="46095" name="组合 4"/>
            <p:cNvGrpSpPr>
              <a:grpSpLocks/>
            </p:cNvGrpSpPr>
            <p:nvPr/>
          </p:nvGrpSpPr>
          <p:grpSpPr bwMode="auto">
            <a:xfrm>
              <a:off x="-32608643" y="941840"/>
              <a:ext cx="7715250" cy="5857266"/>
              <a:chOff x="-34674509" y="873057"/>
              <a:chExt cx="8143932" cy="6483000"/>
            </a:xfrm>
          </p:grpSpPr>
          <p:sp>
            <p:nvSpPr>
              <p:cNvPr id="6" name="AutoShape 3"/>
              <p:cNvSpPr>
                <a:spLocks noChangeArrowheads="1"/>
              </p:cNvSpPr>
              <p:nvPr/>
            </p:nvSpPr>
            <p:spPr bwMode="auto">
              <a:xfrm>
                <a:off x="-34674509" y="873057"/>
                <a:ext cx="8143932" cy="6483000"/>
              </a:xfrm>
              <a:prstGeom prst="roundRect">
                <a:avLst>
                  <a:gd name="adj" fmla="val 2451"/>
                </a:avLst>
              </a:prstGeom>
              <a:solidFill>
                <a:srgbClr val="067AE4"/>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solidFill>
                    <a:srgbClr val="C00000"/>
                  </a:solidFill>
                  <a:latin typeface="Calibri" pitchFamily="34" charset="0"/>
                  <a:ea typeface="微软雅黑" pitchFamily="34" charset="-122"/>
                </a:endParaRPr>
              </a:p>
            </p:txBody>
          </p:sp>
          <p:sp>
            <p:nvSpPr>
              <p:cNvPr id="7" name="AutoShape 3"/>
              <p:cNvSpPr>
                <a:spLocks noChangeArrowheads="1"/>
              </p:cNvSpPr>
              <p:nvPr/>
            </p:nvSpPr>
            <p:spPr bwMode="gray">
              <a:xfrm>
                <a:off x="-34671337" y="939622"/>
                <a:ext cx="8137580" cy="6329544"/>
              </a:xfrm>
              <a:prstGeom prst="roundRect">
                <a:avLst>
                  <a:gd name="adj" fmla="val 2731"/>
                </a:avLst>
              </a:prstGeom>
              <a:solidFill>
                <a:schemeClr val="bg1"/>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latin typeface="Calibri" pitchFamily="34" charset="0"/>
                  <a:ea typeface="微软雅黑" pitchFamily="34" charset="-122"/>
                </a:endParaRPr>
              </a:p>
            </p:txBody>
          </p:sp>
        </p:grpSp>
        <p:sp>
          <p:nvSpPr>
            <p:cNvPr id="46096" name="Text Box 11"/>
            <p:cNvSpPr txBox="1">
              <a:spLocks noChangeArrowheads="1"/>
            </p:cNvSpPr>
            <p:nvPr/>
          </p:nvSpPr>
          <p:spPr bwMode="auto">
            <a:xfrm>
              <a:off x="-31272478" y="1144484"/>
              <a:ext cx="4403758" cy="5012303"/>
            </a:xfrm>
            <a:prstGeom prst="rect">
              <a:avLst/>
            </a:prstGeom>
            <a:noFill/>
            <a:ln w="9525">
              <a:noFill/>
              <a:miter lim="800000"/>
              <a:headEnd/>
              <a:tailEnd/>
            </a:ln>
          </p:spPr>
          <p:txBody>
            <a:bodyPr>
              <a:spAutoFit/>
            </a:bodyPr>
            <a:lstStyle/>
            <a:p>
              <a:pPr>
                <a:lnSpc>
                  <a:spcPct val="120000"/>
                </a:lnSpc>
                <a:spcBef>
                  <a:spcPct val="50000"/>
                </a:spcBef>
              </a:pPr>
              <a:r>
                <a:rPr lang="zh-CN" altLang="en-US" sz="1600">
                  <a:latin typeface="微软雅黑" pitchFamily="34" charset="-122"/>
                  <a:ea typeface="微软雅黑" pitchFamily="34" charset="-122"/>
                </a:rPr>
                <a:t>对电信品牌及相关业务的推动</a:t>
              </a:r>
            </a:p>
          </p:txBody>
        </p:sp>
      </p:grpSp>
      <p:sp>
        <p:nvSpPr>
          <p:cNvPr id="9" name="左箭头 8"/>
          <p:cNvSpPr/>
          <p:nvPr/>
        </p:nvSpPr>
        <p:spPr>
          <a:xfrm flipH="1">
            <a:off x="2819807" y="10633"/>
            <a:ext cx="2520000" cy="2340000"/>
          </a:xfrm>
          <a:prstGeom prst="leftArrow">
            <a:avLst>
              <a:gd name="adj1" fmla="val 70395"/>
              <a:gd name="adj2" fmla="val 30068"/>
            </a:avLst>
          </a:prstGeom>
          <a:gradFill flip="none" rotWithShape="1">
            <a:gsLst>
              <a:gs pos="0">
                <a:schemeClr val="bg1">
                  <a:lumMod val="50000"/>
                </a:schemeClr>
              </a:gs>
              <a:gs pos="100000">
                <a:schemeClr val="bg1">
                  <a:lumMod val="75000"/>
                </a:schemeClr>
              </a:gs>
            </a:gsLst>
            <a:lin ang="0" scaled="1"/>
            <a:tileRect/>
          </a:gradFill>
          <a:ln w="25400">
            <a:noFill/>
          </a:ln>
          <a:effectLst>
            <a:outerShdw blurRad="225425" dist="38100" dir="5220000" algn="ctr">
              <a:srgbClr val="000000">
                <a:alpha val="33000"/>
              </a:srgbClr>
            </a:outerShdw>
          </a:effectLst>
          <a:scene3d>
            <a:camera prst="perspectiveRelaxed">
              <a:rot lat="17073600" lon="0" rev="0"/>
            </a:camera>
            <a:lightRig rig="flat" dir="t"/>
          </a:scene3d>
          <a:sp3d extrusionH="1016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dirty="0">
              <a:solidFill>
                <a:schemeClr val="bg1"/>
              </a:solidFill>
              <a:latin typeface="微软雅黑" pitchFamily="34" charset="-122"/>
              <a:ea typeface="微软雅黑" pitchFamily="34" charset="-122"/>
            </a:endParaRPr>
          </a:p>
        </p:txBody>
      </p:sp>
      <p:sp>
        <p:nvSpPr>
          <p:cNvPr id="10" name="左箭头 9"/>
          <p:cNvSpPr/>
          <p:nvPr/>
        </p:nvSpPr>
        <p:spPr>
          <a:xfrm flipH="1">
            <a:off x="2819807" y="1087018"/>
            <a:ext cx="2520000" cy="2340000"/>
          </a:xfrm>
          <a:prstGeom prst="leftArrow">
            <a:avLst>
              <a:gd name="adj1" fmla="val 70395"/>
              <a:gd name="adj2" fmla="val 30068"/>
            </a:avLst>
          </a:prstGeom>
          <a:gradFill flip="none" rotWithShape="1">
            <a:gsLst>
              <a:gs pos="0">
                <a:schemeClr val="bg1">
                  <a:lumMod val="50000"/>
                </a:schemeClr>
              </a:gs>
              <a:gs pos="100000">
                <a:schemeClr val="bg1">
                  <a:lumMod val="75000"/>
                </a:schemeClr>
              </a:gs>
            </a:gsLst>
            <a:lin ang="0" scaled="1"/>
            <a:tileRect/>
          </a:gradFill>
          <a:ln w="25400">
            <a:noFill/>
          </a:ln>
          <a:effectLst>
            <a:outerShdw blurRad="225425" dist="38100" dir="5220000" algn="ctr">
              <a:srgbClr val="000000">
                <a:alpha val="33000"/>
              </a:srgbClr>
            </a:outerShdw>
          </a:effectLst>
          <a:scene3d>
            <a:camera prst="perspectiveRelaxed">
              <a:rot lat="17073600" lon="0" rev="0"/>
            </a:camera>
            <a:lightRig rig="flat" dir="t"/>
          </a:scene3d>
          <a:sp3d extrusionH="1016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dirty="0">
              <a:solidFill>
                <a:schemeClr val="bg1"/>
              </a:solidFill>
              <a:latin typeface="微软雅黑" pitchFamily="34" charset="-122"/>
              <a:ea typeface="微软雅黑" pitchFamily="34" charset="-122"/>
            </a:endParaRPr>
          </a:p>
        </p:txBody>
      </p:sp>
      <p:sp>
        <p:nvSpPr>
          <p:cNvPr id="11" name="左箭头 10"/>
          <p:cNvSpPr/>
          <p:nvPr/>
        </p:nvSpPr>
        <p:spPr>
          <a:xfrm flipH="1">
            <a:off x="2819807" y="2163403"/>
            <a:ext cx="2520000" cy="2340000"/>
          </a:xfrm>
          <a:prstGeom prst="leftArrow">
            <a:avLst>
              <a:gd name="adj1" fmla="val 70395"/>
              <a:gd name="adj2" fmla="val 30068"/>
            </a:avLst>
          </a:prstGeom>
          <a:gradFill flip="none" rotWithShape="1">
            <a:gsLst>
              <a:gs pos="0">
                <a:schemeClr val="bg1">
                  <a:lumMod val="50000"/>
                </a:schemeClr>
              </a:gs>
              <a:gs pos="100000">
                <a:schemeClr val="bg1">
                  <a:lumMod val="75000"/>
                </a:schemeClr>
              </a:gs>
            </a:gsLst>
            <a:lin ang="0" scaled="1"/>
            <a:tileRect/>
          </a:gradFill>
          <a:ln w="25400">
            <a:noFill/>
          </a:ln>
          <a:effectLst>
            <a:outerShdw blurRad="225425" dist="38100" dir="5220000" algn="ctr">
              <a:srgbClr val="000000">
                <a:alpha val="33000"/>
              </a:srgbClr>
            </a:outerShdw>
          </a:effectLst>
          <a:scene3d>
            <a:camera prst="perspectiveRelaxed">
              <a:rot lat="17073600" lon="0" rev="0"/>
            </a:camera>
            <a:lightRig rig="flat" dir="t"/>
          </a:scene3d>
          <a:sp3d extrusionH="1016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dirty="0">
              <a:solidFill>
                <a:schemeClr val="bg1"/>
              </a:solidFill>
              <a:latin typeface="微软雅黑" pitchFamily="34" charset="-122"/>
              <a:ea typeface="微软雅黑" pitchFamily="34" charset="-122"/>
            </a:endParaRPr>
          </a:p>
        </p:txBody>
      </p:sp>
      <p:sp>
        <p:nvSpPr>
          <p:cNvPr id="12" name="左箭头 11"/>
          <p:cNvSpPr/>
          <p:nvPr/>
        </p:nvSpPr>
        <p:spPr>
          <a:xfrm flipH="1">
            <a:off x="2819807" y="3239788"/>
            <a:ext cx="2520000" cy="2340000"/>
          </a:xfrm>
          <a:prstGeom prst="leftArrow">
            <a:avLst>
              <a:gd name="adj1" fmla="val 70395"/>
              <a:gd name="adj2" fmla="val 30068"/>
            </a:avLst>
          </a:prstGeom>
          <a:gradFill flip="none" rotWithShape="1">
            <a:gsLst>
              <a:gs pos="0">
                <a:schemeClr val="bg1">
                  <a:lumMod val="50000"/>
                </a:schemeClr>
              </a:gs>
              <a:gs pos="100000">
                <a:schemeClr val="bg1">
                  <a:lumMod val="75000"/>
                </a:schemeClr>
              </a:gs>
            </a:gsLst>
            <a:lin ang="0" scaled="1"/>
            <a:tileRect/>
          </a:gradFill>
          <a:ln w="25400">
            <a:noFill/>
          </a:ln>
          <a:effectLst>
            <a:outerShdw blurRad="225425" dist="38100" dir="5220000" algn="ctr">
              <a:srgbClr val="000000">
                <a:alpha val="33000"/>
              </a:srgbClr>
            </a:outerShdw>
          </a:effectLst>
          <a:scene3d>
            <a:camera prst="perspectiveRelaxed">
              <a:rot lat="17073600" lon="0" rev="0"/>
            </a:camera>
            <a:lightRig rig="flat" dir="t"/>
          </a:scene3d>
          <a:sp3d extrusionH="1016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dirty="0">
              <a:solidFill>
                <a:schemeClr val="bg1"/>
              </a:solidFill>
              <a:latin typeface="微软雅黑" pitchFamily="34" charset="-122"/>
              <a:ea typeface="微软雅黑" pitchFamily="34" charset="-122"/>
            </a:endParaRPr>
          </a:p>
        </p:txBody>
      </p:sp>
      <p:pic>
        <p:nvPicPr>
          <p:cNvPr id="30728" name="Picture 5" descr="C:\Documents and Settings\Administrator\桌面\电信logo.png"/>
          <p:cNvPicPr>
            <a:picLocks noChangeAspect="1" noChangeArrowheads="1"/>
          </p:cNvPicPr>
          <p:nvPr/>
        </p:nvPicPr>
        <p:blipFill>
          <a:blip r:embed="rId2"/>
          <a:srcRect/>
          <a:stretch>
            <a:fillRect/>
          </a:stretch>
        </p:blipFill>
        <p:spPr bwMode="auto">
          <a:xfrm>
            <a:off x="5768975" y="1000125"/>
            <a:ext cx="1558925" cy="466725"/>
          </a:xfrm>
          <a:prstGeom prst="rect">
            <a:avLst/>
          </a:prstGeom>
          <a:noFill/>
          <a:ln w="9525">
            <a:noFill/>
            <a:miter lim="800000"/>
            <a:headEnd/>
            <a:tailEnd/>
          </a:ln>
        </p:spPr>
      </p:pic>
      <p:pic>
        <p:nvPicPr>
          <p:cNvPr id="30731" name="Picture 11" descr="C:\Documents and Settings\Administrator\Local Settings\Temporary Internet Files\Content.IE5\L47BF9XT\MC900416448[1].wmf"/>
          <p:cNvPicPr>
            <a:picLocks noChangeAspect="1" noChangeArrowheads="1"/>
          </p:cNvPicPr>
          <p:nvPr/>
        </p:nvPicPr>
        <p:blipFill>
          <a:blip r:embed="rId3"/>
          <a:srcRect/>
          <a:stretch>
            <a:fillRect/>
          </a:stretch>
        </p:blipFill>
        <p:spPr bwMode="auto">
          <a:xfrm>
            <a:off x="5967413" y="4132263"/>
            <a:ext cx="1304925" cy="896937"/>
          </a:xfrm>
          <a:prstGeom prst="rect">
            <a:avLst/>
          </a:prstGeom>
          <a:noFill/>
          <a:ln w="9525">
            <a:noFill/>
            <a:miter lim="800000"/>
            <a:headEnd/>
            <a:tailEnd/>
          </a:ln>
        </p:spPr>
      </p:pic>
      <p:sp>
        <p:nvSpPr>
          <p:cNvPr id="21" name="TextBox 20"/>
          <p:cNvSpPr txBox="1"/>
          <p:nvPr/>
        </p:nvSpPr>
        <p:spPr>
          <a:xfrm>
            <a:off x="3148013" y="1000125"/>
            <a:ext cx="1004887" cy="338138"/>
          </a:xfrm>
          <a:prstGeom prst="rect">
            <a:avLst/>
          </a:prstGeom>
          <a:noFill/>
        </p:spPr>
        <p:txBody>
          <a:bodyPr wrap="none">
            <a:spAutoFit/>
          </a:bodyPr>
          <a:lstStyle/>
          <a:p>
            <a:pPr>
              <a:defRPr/>
            </a:pPr>
            <a:r>
              <a:rPr lang="zh-CN" altLang="en-US" sz="1600" dirty="0">
                <a:solidFill>
                  <a:schemeClr val="tx1">
                    <a:lumMod val="85000"/>
                    <a:lumOff val="15000"/>
                  </a:schemeClr>
                </a:solidFill>
                <a:latin typeface="微软雅黑" pitchFamily="34" charset="-122"/>
                <a:ea typeface="微软雅黑" pitchFamily="34" charset="-122"/>
              </a:rPr>
              <a:t>品牌</a:t>
            </a:r>
            <a:r>
              <a:rPr lang="zh-CN" altLang="en-US" sz="1600" dirty="0">
                <a:solidFill>
                  <a:schemeClr val="tx1">
                    <a:lumMod val="85000"/>
                    <a:lumOff val="15000"/>
                  </a:schemeClr>
                </a:solidFill>
                <a:latin typeface="微软雅黑" pitchFamily="34" charset="-122"/>
                <a:ea typeface="微软雅黑" pitchFamily="34" charset="-122"/>
              </a:rPr>
              <a:t>宣传</a:t>
            </a:r>
          </a:p>
        </p:txBody>
      </p:sp>
      <p:sp>
        <p:nvSpPr>
          <p:cNvPr id="22" name="TextBox 21"/>
          <p:cNvSpPr txBox="1"/>
          <p:nvPr/>
        </p:nvSpPr>
        <p:spPr>
          <a:xfrm>
            <a:off x="3097213" y="2076450"/>
            <a:ext cx="1004887" cy="338138"/>
          </a:xfrm>
          <a:prstGeom prst="rect">
            <a:avLst/>
          </a:prstGeom>
          <a:noFill/>
        </p:spPr>
        <p:txBody>
          <a:bodyPr wrap="none">
            <a:spAutoFit/>
          </a:bodyPr>
          <a:lstStyle/>
          <a:p>
            <a:pPr>
              <a:defRPr/>
            </a:pPr>
            <a:r>
              <a:rPr lang="zh-CN" altLang="en-US" sz="1600" dirty="0">
                <a:solidFill>
                  <a:schemeClr val="tx1">
                    <a:lumMod val="85000"/>
                    <a:lumOff val="15000"/>
                  </a:schemeClr>
                </a:solidFill>
                <a:latin typeface="微软雅黑" pitchFamily="34" charset="-122"/>
                <a:ea typeface="微软雅黑" pitchFamily="34" charset="-122"/>
              </a:rPr>
              <a:t>天翼业务</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23" name="TextBox 22"/>
          <p:cNvSpPr txBox="1"/>
          <p:nvPr/>
        </p:nvSpPr>
        <p:spPr>
          <a:xfrm>
            <a:off x="3171825" y="3151188"/>
            <a:ext cx="1004888" cy="338137"/>
          </a:xfrm>
          <a:prstGeom prst="rect">
            <a:avLst/>
          </a:prstGeom>
          <a:noFill/>
        </p:spPr>
        <p:txBody>
          <a:bodyPr wrap="none">
            <a:spAutoFit/>
          </a:bodyPr>
          <a:lstStyle/>
          <a:p>
            <a:pPr>
              <a:defRPr/>
            </a:pPr>
            <a:r>
              <a:rPr lang="zh-CN" altLang="en-US" sz="1600" dirty="0">
                <a:solidFill>
                  <a:schemeClr val="tx1">
                    <a:lumMod val="85000"/>
                    <a:lumOff val="15000"/>
                  </a:schemeClr>
                </a:solidFill>
                <a:latin typeface="微软雅黑" pitchFamily="34" charset="-122"/>
                <a:ea typeface="微软雅黑" pitchFamily="34" charset="-122"/>
              </a:rPr>
              <a:t>宽带业务</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24" name="TextBox 23"/>
          <p:cNvSpPr txBox="1"/>
          <p:nvPr/>
        </p:nvSpPr>
        <p:spPr>
          <a:xfrm>
            <a:off x="3151188" y="4235450"/>
            <a:ext cx="1004887" cy="338138"/>
          </a:xfrm>
          <a:prstGeom prst="rect">
            <a:avLst/>
          </a:prstGeom>
          <a:noFill/>
        </p:spPr>
        <p:txBody>
          <a:bodyPr wrap="none">
            <a:spAutoFit/>
          </a:bodyPr>
          <a:lstStyle/>
          <a:p>
            <a:pPr>
              <a:defRPr/>
            </a:pPr>
            <a:r>
              <a:rPr lang="zh-CN" altLang="en-US" sz="1600" dirty="0">
                <a:solidFill>
                  <a:schemeClr val="tx1">
                    <a:lumMod val="85000"/>
                    <a:lumOff val="15000"/>
                  </a:schemeClr>
                </a:solidFill>
                <a:latin typeface="微软雅黑" pitchFamily="34" charset="-122"/>
                <a:ea typeface="微软雅黑" pitchFamily="34" charset="-122"/>
              </a:rPr>
              <a:t>增值</a:t>
            </a:r>
            <a:r>
              <a:rPr lang="zh-CN" altLang="en-US" sz="1600" dirty="0">
                <a:solidFill>
                  <a:schemeClr val="tx1">
                    <a:lumMod val="85000"/>
                    <a:lumOff val="15000"/>
                  </a:schemeClr>
                </a:solidFill>
                <a:latin typeface="微软雅黑" pitchFamily="34" charset="-122"/>
                <a:ea typeface="微软雅黑" pitchFamily="34" charset="-122"/>
              </a:rPr>
              <a:t>业务</a:t>
            </a:r>
          </a:p>
        </p:txBody>
      </p:sp>
      <p:pic>
        <p:nvPicPr>
          <p:cNvPr id="7170" name="Picture 2" descr="C:\Documents and Settings\Administrator\桌面\W020090114608581863227[1].png"/>
          <p:cNvPicPr>
            <a:picLocks noChangeAspect="1" noChangeArrowheads="1"/>
          </p:cNvPicPr>
          <p:nvPr/>
        </p:nvPicPr>
        <p:blipFill>
          <a:blip r:embed="rId4"/>
          <a:srcRect/>
          <a:stretch>
            <a:fillRect/>
          </a:stretch>
        </p:blipFill>
        <p:spPr bwMode="auto">
          <a:xfrm>
            <a:off x="5778500" y="2035175"/>
            <a:ext cx="1527175" cy="625475"/>
          </a:xfrm>
          <a:prstGeom prst="rect">
            <a:avLst/>
          </a:prstGeom>
          <a:noFill/>
          <a:ln w="9525">
            <a:noFill/>
            <a:miter lim="800000"/>
            <a:headEnd/>
            <a:tailEnd/>
          </a:ln>
        </p:spPr>
      </p:pic>
      <p:pic>
        <p:nvPicPr>
          <p:cNvPr id="7173" name="Picture 5" descr="C:\Documents and Settings\Administrator\桌面\QQ截图未命名.png"/>
          <p:cNvPicPr>
            <a:picLocks noChangeAspect="1" noChangeArrowheads="1"/>
          </p:cNvPicPr>
          <p:nvPr/>
        </p:nvPicPr>
        <p:blipFill>
          <a:blip r:embed="rId5"/>
          <a:srcRect/>
          <a:stretch>
            <a:fillRect/>
          </a:stretch>
        </p:blipFill>
        <p:spPr bwMode="auto">
          <a:xfrm>
            <a:off x="5715000" y="3176588"/>
            <a:ext cx="1771650" cy="4857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anim calcmode="lin" valueType="num">
                                      <p:cBhvr>
                                        <p:cTn id="9" dur="500" fill="hold"/>
                                        <p:tgtEl>
                                          <p:spTgt spid="9"/>
                                        </p:tgtEl>
                                        <p:attrNameLst>
                                          <p:attrName>ppt_w</p:attrName>
                                        </p:attrNameLst>
                                      </p:cBhvr>
                                      <p:tavLst>
                                        <p:tav tm="0">
                                          <p:val>
                                            <p:fltVal val="0"/>
                                          </p:val>
                                        </p:tav>
                                        <p:tav tm="100000">
                                          <p:val>
                                            <p:strVal val="#ppt_w"/>
                                          </p:val>
                                        </p:tav>
                                      </p:tavLst>
                                    </p:anim>
                                    <p:anim calcmode="lin" valueType="num">
                                      <p:cBhvr>
                                        <p:cTn id="10" dur="500" fill="hold"/>
                                        <p:tgtEl>
                                          <p:spTgt spid="9"/>
                                        </p:tgtEl>
                                        <p:attrNameLst>
                                          <p:attrName>ppt_h</p:attrName>
                                        </p:attrNameLst>
                                      </p:cBhvr>
                                      <p:tavLst>
                                        <p:tav tm="0">
                                          <p:val>
                                            <p:strVal val="#ppt_h"/>
                                          </p:val>
                                        </p:tav>
                                        <p:tav tm="100000">
                                          <p:val>
                                            <p:strVal val="#ppt_h"/>
                                          </p:val>
                                        </p:tav>
                                      </p:tavLst>
                                    </p:anim>
                                  </p:childTnLst>
                                </p:cTn>
                              </p:par>
                              <p:par>
                                <p:cTn id="11" presetID="10" presetClass="entr" presetSubtype="0" fill="hold" nodeType="with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Effect transition="in" filter="fade">
                                      <p:cBhvr>
                                        <p:cTn id="13" dur="500"/>
                                        <p:tgtEl>
                                          <p:spTgt spid="21">
                                            <p:txEl>
                                              <p:pRg st="0" end="0"/>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0728"/>
                                        </p:tgtEl>
                                        <p:attrNameLst>
                                          <p:attrName>style.visibility</p:attrName>
                                        </p:attrNameLst>
                                      </p:cBhvr>
                                      <p:to>
                                        <p:strVal val="visible"/>
                                      </p:to>
                                    </p:set>
                                    <p:animEffect transition="in" filter="fade">
                                      <p:cBhvr>
                                        <p:cTn id="17" dur="500"/>
                                        <p:tgtEl>
                                          <p:spTgt spid="30728"/>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ppt_x</p:attrName>
                                        </p:attrNameLst>
                                      </p:cBhvr>
                                      <p:tavLst>
                                        <p:tav tm="0">
                                          <p:val>
                                            <p:strVal val="#ppt_x-#ppt_w/2"/>
                                          </p:val>
                                        </p:tav>
                                        <p:tav tm="100000">
                                          <p:val>
                                            <p:strVal val="#ppt_x"/>
                                          </p:val>
                                        </p:tav>
                                      </p:tavLst>
                                    </p:anim>
                                    <p:anim calcmode="lin" valueType="num">
                                      <p:cBhvr>
                                        <p:cTn id="23" dur="500" fill="hold"/>
                                        <p:tgtEl>
                                          <p:spTgt spid="10"/>
                                        </p:tgtEl>
                                        <p:attrNameLst>
                                          <p:attrName>ppt_y</p:attrName>
                                        </p:attrNameLst>
                                      </p:cBhvr>
                                      <p:tavLst>
                                        <p:tav tm="0">
                                          <p:val>
                                            <p:strVal val="#ppt_y"/>
                                          </p:val>
                                        </p:tav>
                                        <p:tav tm="100000">
                                          <p:val>
                                            <p:strVal val="#ppt_y"/>
                                          </p:val>
                                        </p:tav>
                                      </p:tavLst>
                                    </p:anim>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strVal val="#ppt_h"/>
                                          </p:val>
                                        </p:tav>
                                        <p:tav tm="100000">
                                          <p:val>
                                            <p:strVal val="#ppt_h"/>
                                          </p:val>
                                        </p:tav>
                                      </p:tavLst>
                                    </p:anim>
                                  </p:childTnLst>
                                </p:cTn>
                              </p:par>
                              <p:par>
                                <p:cTn id="26" presetID="10" presetClass="entr" presetSubtype="0" fill="hold" nodeType="withEffect">
                                  <p:stCondLst>
                                    <p:cond delay="0"/>
                                  </p:stCondLst>
                                  <p:childTnLst>
                                    <p:set>
                                      <p:cBhvr>
                                        <p:cTn id="27" dur="1" fill="hold">
                                          <p:stCondLst>
                                            <p:cond delay="0"/>
                                          </p:stCondLst>
                                        </p:cTn>
                                        <p:tgtEl>
                                          <p:spTgt spid="22">
                                            <p:txEl>
                                              <p:pRg st="0" end="0"/>
                                            </p:txEl>
                                          </p:spTgt>
                                        </p:tgtEl>
                                        <p:attrNameLst>
                                          <p:attrName>style.visibility</p:attrName>
                                        </p:attrNameLst>
                                      </p:cBhvr>
                                      <p:to>
                                        <p:strVal val="visible"/>
                                      </p:to>
                                    </p:set>
                                    <p:animEffect transition="in" filter="fade">
                                      <p:cBhvr>
                                        <p:cTn id="28" dur="500"/>
                                        <p:tgtEl>
                                          <p:spTgt spid="22">
                                            <p:txEl>
                                              <p:pRg st="0" end="0"/>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7170"/>
                                        </p:tgtEl>
                                        <p:attrNameLst>
                                          <p:attrName>style.visibility</p:attrName>
                                        </p:attrNameLst>
                                      </p:cBhvr>
                                      <p:to>
                                        <p:strVal val="visible"/>
                                      </p:to>
                                    </p:set>
                                    <p:animEffect transition="in" filter="fade">
                                      <p:cBhvr>
                                        <p:cTn id="32" dur="500"/>
                                        <p:tgtEl>
                                          <p:spTgt spid="7170"/>
                                        </p:tgtEl>
                                      </p:cBhvr>
                                    </p:animEffect>
                                  </p:childTnLst>
                                </p:cTn>
                              </p:par>
                            </p:childTnLst>
                          </p:cTn>
                        </p:par>
                      </p:childTnLst>
                    </p:cTn>
                  </p:par>
                  <p:par>
                    <p:cTn id="33" fill="hold">
                      <p:stCondLst>
                        <p:cond delay="indefinite"/>
                      </p:stCondLst>
                      <p:childTnLst>
                        <p:par>
                          <p:cTn id="34" fill="hold">
                            <p:stCondLst>
                              <p:cond delay="0"/>
                            </p:stCondLst>
                            <p:childTnLst>
                              <p:par>
                                <p:cTn id="35" presetID="17"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ppt_x</p:attrName>
                                        </p:attrNameLst>
                                      </p:cBhvr>
                                      <p:tavLst>
                                        <p:tav tm="0">
                                          <p:val>
                                            <p:strVal val="#ppt_x-#ppt_w/2"/>
                                          </p:val>
                                        </p:tav>
                                        <p:tav tm="100000">
                                          <p:val>
                                            <p:strVal val="#ppt_x"/>
                                          </p:val>
                                        </p:tav>
                                      </p:tavLst>
                                    </p:anim>
                                    <p:anim calcmode="lin" valueType="num">
                                      <p:cBhvr>
                                        <p:cTn id="38" dur="500" fill="hold"/>
                                        <p:tgtEl>
                                          <p:spTgt spid="11"/>
                                        </p:tgtEl>
                                        <p:attrNameLst>
                                          <p:attrName>ppt_y</p:attrName>
                                        </p:attrNameLst>
                                      </p:cBhvr>
                                      <p:tavLst>
                                        <p:tav tm="0">
                                          <p:val>
                                            <p:strVal val="#ppt_y"/>
                                          </p:val>
                                        </p:tav>
                                        <p:tav tm="100000">
                                          <p:val>
                                            <p:strVal val="#ppt_y"/>
                                          </p:val>
                                        </p:tav>
                                      </p:tavLst>
                                    </p:anim>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strVal val="#ppt_h"/>
                                          </p:val>
                                        </p:tav>
                                        <p:tav tm="100000">
                                          <p:val>
                                            <p:strVal val="#ppt_h"/>
                                          </p:val>
                                        </p:tav>
                                      </p:tavLst>
                                    </p:anim>
                                  </p:childTnLst>
                                </p:cTn>
                              </p:par>
                              <p:par>
                                <p:cTn id="41" presetID="10" presetClass="entr" presetSubtype="0" fill="hold" nodeType="withEffect">
                                  <p:stCondLst>
                                    <p:cond delay="0"/>
                                  </p:stCondLst>
                                  <p:childTnLst>
                                    <p:set>
                                      <p:cBhvr>
                                        <p:cTn id="42" dur="1" fill="hold">
                                          <p:stCondLst>
                                            <p:cond delay="0"/>
                                          </p:stCondLst>
                                        </p:cTn>
                                        <p:tgtEl>
                                          <p:spTgt spid="23">
                                            <p:txEl>
                                              <p:pRg st="0" end="0"/>
                                            </p:txEl>
                                          </p:spTgt>
                                        </p:tgtEl>
                                        <p:attrNameLst>
                                          <p:attrName>style.visibility</p:attrName>
                                        </p:attrNameLst>
                                      </p:cBhvr>
                                      <p:to>
                                        <p:strVal val="visible"/>
                                      </p:to>
                                    </p:set>
                                    <p:animEffect transition="in" filter="fade">
                                      <p:cBhvr>
                                        <p:cTn id="43" dur="500"/>
                                        <p:tgtEl>
                                          <p:spTgt spid="23">
                                            <p:txEl>
                                              <p:pRg st="0" end="0"/>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7173"/>
                                        </p:tgtEl>
                                        <p:attrNameLst>
                                          <p:attrName>style.visibility</p:attrName>
                                        </p:attrNameLst>
                                      </p:cBhvr>
                                      <p:to>
                                        <p:strVal val="visible"/>
                                      </p:to>
                                    </p:set>
                                    <p:animEffect transition="in" filter="fade">
                                      <p:cBhvr>
                                        <p:cTn id="47" dur="500"/>
                                        <p:tgtEl>
                                          <p:spTgt spid="7173"/>
                                        </p:tgtEl>
                                      </p:cBhvr>
                                    </p:animEffect>
                                  </p:childTnLst>
                                </p:cTn>
                              </p:par>
                            </p:childTnLst>
                          </p:cTn>
                        </p:par>
                      </p:childTnLst>
                    </p:cTn>
                  </p:par>
                  <p:par>
                    <p:cTn id="48" fill="hold">
                      <p:stCondLst>
                        <p:cond delay="indefinite"/>
                      </p:stCondLst>
                      <p:childTnLst>
                        <p:par>
                          <p:cTn id="49" fill="hold">
                            <p:stCondLst>
                              <p:cond delay="0"/>
                            </p:stCondLst>
                            <p:childTnLst>
                              <p:par>
                                <p:cTn id="50" presetID="17" presetClass="entr" presetSubtype="8"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500" fill="hold"/>
                                        <p:tgtEl>
                                          <p:spTgt spid="12"/>
                                        </p:tgtEl>
                                        <p:attrNameLst>
                                          <p:attrName>ppt_x</p:attrName>
                                        </p:attrNameLst>
                                      </p:cBhvr>
                                      <p:tavLst>
                                        <p:tav tm="0">
                                          <p:val>
                                            <p:strVal val="#ppt_x-#ppt_w/2"/>
                                          </p:val>
                                        </p:tav>
                                        <p:tav tm="100000">
                                          <p:val>
                                            <p:strVal val="#ppt_x"/>
                                          </p:val>
                                        </p:tav>
                                      </p:tavLst>
                                    </p:anim>
                                    <p:anim calcmode="lin" valueType="num">
                                      <p:cBhvr>
                                        <p:cTn id="53" dur="500" fill="hold"/>
                                        <p:tgtEl>
                                          <p:spTgt spid="12"/>
                                        </p:tgtEl>
                                        <p:attrNameLst>
                                          <p:attrName>ppt_y</p:attrName>
                                        </p:attrNameLst>
                                      </p:cBhvr>
                                      <p:tavLst>
                                        <p:tav tm="0">
                                          <p:val>
                                            <p:strVal val="#ppt_y"/>
                                          </p:val>
                                        </p:tav>
                                        <p:tav tm="100000">
                                          <p:val>
                                            <p:strVal val="#ppt_y"/>
                                          </p:val>
                                        </p:tav>
                                      </p:tavLst>
                                    </p:anim>
                                    <p:anim calcmode="lin" valueType="num">
                                      <p:cBhvr>
                                        <p:cTn id="54" dur="500" fill="hold"/>
                                        <p:tgtEl>
                                          <p:spTgt spid="12"/>
                                        </p:tgtEl>
                                        <p:attrNameLst>
                                          <p:attrName>ppt_w</p:attrName>
                                        </p:attrNameLst>
                                      </p:cBhvr>
                                      <p:tavLst>
                                        <p:tav tm="0">
                                          <p:val>
                                            <p:fltVal val="0"/>
                                          </p:val>
                                        </p:tav>
                                        <p:tav tm="100000">
                                          <p:val>
                                            <p:strVal val="#ppt_w"/>
                                          </p:val>
                                        </p:tav>
                                      </p:tavLst>
                                    </p:anim>
                                    <p:anim calcmode="lin" valueType="num">
                                      <p:cBhvr>
                                        <p:cTn id="55" dur="500" fill="hold"/>
                                        <p:tgtEl>
                                          <p:spTgt spid="12"/>
                                        </p:tgtEl>
                                        <p:attrNameLst>
                                          <p:attrName>ppt_h</p:attrName>
                                        </p:attrNameLst>
                                      </p:cBhvr>
                                      <p:tavLst>
                                        <p:tav tm="0">
                                          <p:val>
                                            <p:strVal val="#ppt_h"/>
                                          </p:val>
                                        </p:tav>
                                        <p:tav tm="100000">
                                          <p:val>
                                            <p:strVal val="#ppt_h"/>
                                          </p:val>
                                        </p:tav>
                                      </p:tavLst>
                                    </p:anim>
                                  </p:childTnLst>
                                </p:cTn>
                              </p:par>
                              <p:par>
                                <p:cTn id="56" presetID="10" presetClass="entr" presetSubtype="0" fill="hold" nodeType="withEffect">
                                  <p:stCondLst>
                                    <p:cond delay="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30731"/>
                                        </p:tgtEl>
                                        <p:attrNameLst>
                                          <p:attrName>style.visibility</p:attrName>
                                        </p:attrNameLst>
                                      </p:cBhvr>
                                      <p:to>
                                        <p:strVal val="visible"/>
                                      </p:to>
                                    </p:set>
                                    <p:animEffect transition="in" filter="fade">
                                      <p:cBhvr>
                                        <p:cTn id="62" dur="500"/>
                                        <p:tgtEl>
                                          <p:spTgt spid="30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 </a:t>
            </a:r>
          </a:p>
        </p:txBody>
      </p:sp>
      <p:grpSp>
        <p:nvGrpSpPr>
          <p:cNvPr id="47106" name="组合 5"/>
          <p:cNvGrpSpPr>
            <a:grpSpLocks/>
          </p:cNvGrpSpPr>
          <p:nvPr/>
        </p:nvGrpSpPr>
        <p:grpSpPr bwMode="auto">
          <a:xfrm>
            <a:off x="2297113" y="2379663"/>
            <a:ext cx="4638675" cy="477837"/>
            <a:chOff x="1465263" y="1783951"/>
            <a:chExt cx="6228000" cy="792960"/>
          </a:xfrm>
        </p:grpSpPr>
        <p:sp>
          <p:nvSpPr>
            <p:cNvPr id="15" name="AutoShape 3"/>
            <p:cNvSpPr>
              <a:spLocks noChangeArrowheads="1"/>
            </p:cNvSpPr>
            <p:nvPr/>
          </p:nvSpPr>
          <p:spPr bwMode="auto">
            <a:xfrm>
              <a:off x="1465263" y="1783951"/>
              <a:ext cx="6228000" cy="792960"/>
            </a:xfrm>
            <a:prstGeom prst="roundRect">
              <a:avLst>
                <a:gd name="adj" fmla="val 16667"/>
              </a:avLst>
            </a:prstGeom>
            <a:solidFill>
              <a:srgbClr val="067AE4"/>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solidFill>
                  <a:srgbClr val="C00000"/>
                </a:solidFill>
                <a:latin typeface="Calibri" pitchFamily="34" charset="0"/>
                <a:ea typeface="微软雅黑" pitchFamily="34" charset="-122"/>
              </a:endParaRPr>
            </a:p>
          </p:txBody>
        </p:sp>
        <p:sp>
          <p:nvSpPr>
            <p:cNvPr id="16" name="AutoShape 3"/>
            <p:cNvSpPr>
              <a:spLocks noChangeArrowheads="1"/>
            </p:cNvSpPr>
            <p:nvPr/>
          </p:nvSpPr>
          <p:spPr bwMode="gray">
            <a:xfrm>
              <a:off x="1465263" y="1902172"/>
              <a:ext cx="6228000" cy="556516"/>
            </a:xfrm>
            <a:prstGeom prst="roundRect">
              <a:avLst>
                <a:gd name="adj" fmla="val 16667"/>
              </a:avLst>
            </a:prstGeom>
            <a:solidFill>
              <a:schemeClr val="bg1"/>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0" fontAlgn="auto" hangingPunct="0">
                <a:spcBef>
                  <a:spcPts val="0"/>
                </a:spcBef>
                <a:spcAft>
                  <a:spcPts val="0"/>
                </a:spcAft>
                <a:defRPr/>
              </a:pPr>
              <a:r>
                <a:rPr lang="zh-CN" altLang="en-US" b="1" dirty="0">
                  <a:latin typeface="Calibri" pitchFamily="34" charset="0"/>
                  <a:ea typeface="微软雅黑" pitchFamily="34" charset="-122"/>
                </a:rPr>
                <a:t>六、成本预测</a:t>
              </a:r>
              <a:endParaRPr lang="zh-CN" altLang="zh-CN" b="1" dirty="0">
                <a:latin typeface="Calibri" pitchFamily="34" charset="0"/>
                <a:ea typeface="微软雅黑" pitchFamily="34" charset="-122"/>
              </a:endParaRPr>
            </a:p>
          </p:txBody>
        </p:sp>
      </p:gr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7"/>
          <p:cNvSpPr>
            <a:spLocks noChangeArrowheads="1"/>
          </p:cNvSpPr>
          <p:nvPr/>
        </p:nvSpPr>
        <p:spPr bwMode="gray">
          <a:xfrm>
            <a:off x="2535807" y="788496"/>
            <a:ext cx="1236093" cy="1935654"/>
          </a:xfrm>
          <a:prstGeom prst="rightArrow">
            <a:avLst>
              <a:gd name="adj1" fmla="val 69120"/>
              <a:gd name="adj2" fmla="val 50331"/>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tabLst>
                <a:tab pos="136525" algn="l"/>
              </a:tabLst>
              <a:defRPr/>
            </a:pPr>
            <a:endParaRPr lang="zh-CN" altLang="en-US" sz="1400" dirty="0">
              <a:solidFill>
                <a:schemeClr val="tx1"/>
              </a:solidFill>
              <a:latin typeface="微软雅黑" pitchFamily="34" charset="-122"/>
              <a:ea typeface="微软雅黑" pitchFamily="34" charset="-122"/>
            </a:endParaRPr>
          </a:p>
        </p:txBody>
      </p:sp>
      <p:grpSp>
        <p:nvGrpSpPr>
          <p:cNvPr id="48130" name="组合 41"/>
          <p:cNvGrpSpPr>
            <a:grpSpLocks/>
          </p:cNvGrpSpPr>
          <p:nvPr/>
        </p:nvGrpSpPr>
        <p:grpSpPr bwMode="auto">
          <a:xfrm>
            <a:off x="384175" y="1449388"/>
            <a:ext cx="1979613" cy="576262"/>
            <a:chOff x="1302275" y="2214685"/>
            <a:chExt cx="1512000" cy="576000"/>
          </a:xfrm>
        </p:grpSpPr>
        <p:sp>
          <p:nvSpPr>
            <p:cNvPr id="6" name="双波形 5"/>
            <p:cNvSpPr/>
            <p:nvPr/>
          </p:nvSpPr>
          <p:spPr bwMode="auto">
            <a:xfrm>
              <a:off x="1302275" y="2214685"/>
              <a:ext cx="1512000" cy="576000"/>
            </a:xfrm>
            <a:prstGeom prst="doubleWave">
              <a:avLst>
                <a:gd name="adj1" fmla="val 6250"/>
                <a:gd name="adj2" fmla="val -4430"/>
              </a:avLst>
            </a:prstGeom>
            <a:gradFill flip="none" rotWithShape="1">
              <a:gsLst>
                <a:gs pos="0">
                  <a:srgbClr val="FFCF01"/>
                </a:gs>
                <a:gs pos="90000">
                  <a:srgbClr val="E22000"/>
                </a:gs>
              </a:gsLst>
              <a:lin ang="2700000" scaled="1"/>
              <a:tileRect/>
            </a:gradFill>
            <a:ln w="31750">
              <a:solidFill>
                <a:schemeClr val="bg1"/>
              </a:solidFill>
            </a:ln>
            <a:effectLst>
              <a:outerShdw blurRad="225425" dist="38100" dir="5220000" algn="ctr">
                <a:srgbClr val="000000">
                  <a:alpha val="33000"/>
                </a:srgbClr>
              </a:outerShdw>
            </a:effectLst>
            <a:scene3d>
              <a:camera prst="orthographicFront"/>
              <a:lightRig rig="flat" dir="t"/>
            </a:scene3d>
            <a:sp3d extrusionH="304800" contourW="2540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1500" b="1" dirty="0">
                <a:solidFill>
                  <a:schemeClr val="bg1"/>
                </a:solidFill>
                <a:latin typeface="微软雅黑" pitchFamily="34" charset="-122"/>
                <a:ea typeface="微软雅黑" pitchFamily="34" charset="-122"/>
              </a:endParaRPr>
            </a:p>
          </p:txBody>
        </p:sp>
        <p:sp>
          <p:nvSpPr>
            <p:cNvPr id="7" name="TextBox 22"/>
            <p:cNvSpPr txBox="1">
              <a:spLocks noChangeArrowheads="1"/>
            </p:cNvSpPr>
            <p:nvPr/>
          </p:nvSpPr>
          <p:spPr bwMode="auto">
            <a:xfrm>
              <a:off x="1350026" y="2297312"/>
              <a:ext cx="1416498" cy="338554"/>
            </a:xfrm>
            <a:prstGeom prst="rect">
              <a:avLst/>
            </a:prstGeom>
            <a:noFill/>
            <a:scene3d>
              <a:camera prst="orthographicFront"/>
              <a:lightRig rig="threePt" dir="t"/>
            </a:scene3d>
            <a:sp3d/>
          </p:spPr>
          <p:txBody>
            <a:bodyPr>
              <a:spAutoFit/>
            </a:bodyPr>
            <a:lstStyle/>
            <a:p>
              <a:pPr algn="ctr" fontAlgn="ctr">
                <a:spcBef>
                  <a:spcPts val="0"/>
                </a:spcBef>
                <a:spcAft>
                  <a:spcPts val="0"/>
                </a:spcAft>
                <a:buClr>
                  <a:srgbClr val="FF0000"/>
                </a:buClr>
                <a:buSzPct val="70000"/>
                <a:defRPr/>
              </a:pPr>
              <a:r>
                <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开发阶段</a:t>
              </a:r>
            </a:p>
          </p:txBody>
        </p:sp>
      </p:grpSp>
      <p:sp>
        <p:nvSpPr>
          <p:cNvPr id="32774" name="TextBox 7"/>
          <p:cNvSpPr txBox="1">
            <a:spLocks noChangeArrowheads="1"/>
          </p:cNvSpPr>
          <p:nvPr/>
        </p:nvSpPr>
        <p:spPr bwMode="auto">
          <a:xfrm>
            <a:off x="2798763" y="1408113"/>
            <a:ext cx="415925" cy="646112"/>
          </a:xfrm>
          <a:prstGeom prst="rect">
            <a:avLst/>
          </a:prstGeom>
          <a:noFill/>
          <a:ln w="9525">
            <a:noFill/>
            <a:miter lim="800000"/>
            <a:headEnd/>
            <a:tailEnd/>
          </a:ln>
        </p:spPr>
        <p:txBody>
          <a:bodyPr wrap="none">
            <a:spAutoFit/>
          </a:bodyPr>
          <a:lstStyle/>
          <a:p>
            <a:r>
              <a:rPr lang="zh-CN" altLang="en-US">
                <a:latin typeface="微软雅黑" pitchFamily="34" charset="-122"/>
                <a:ea typeface="微软雅黑" pitchFamily="34" charset="-122"/>
              </a:rPr>
              <a:t>目</a:t>
            </a:r>
            <a:endParaRPr lang="en-US" altLang="zh-CN">
              <a:latin typeface="微软雅黑" pitchFamily="34" charset="-122"/>
              <a:ea typeface="微软雅黑" pitchFamily="34" charset="-122"/>
            </a:endParaRPr>
          </a:p>
          <a:p>
            <a:r>
              <a:rPr lang="zh-CN" altLang="en-US">
                <a:latin typeface="微软雅黑" pitchFamily="34" charset="-122"/>
                <a:ea typeface="微软雅黑" pitchFamily="34" charset="-122"/>
              </a:rPr>
              <a:t>标</a:t>
            </a:r>
          </a:p>
        </p:txBody>
      </p:sp>
      <p:grpSp>
        <p:nvGrpSpPr>
          <p:cNvPr id="24" name="组合 23"/>
          <p:cNvGrpSpPr>
            <a:grpSpLocks/>
          </p:cNvGrpSpPr>
          <p:nvPr/>
        </p:nvGrpSpPr>
        <p:grpSpPr bwMode="auto">
          <a:xfrm>
            <a:off x="3833813" y="925513"/>
            <a:ext cx="4859337" cy="1563687"/>
            <a:chOff x="3833813" y="925513"/>
            <a:chExt cx="4859337" cy="1563687"/>
          </a:xfrm>
        </p:grpSpPr>
        <p:sp>
          <p:nvSpPr>
            <p:cNvPr id="3" name="Rectangle 17"/>
            <p:cNvSpPr>
              <a:spLocks noChangeArrowheads="1"/>
            </p:cNvSpPr>
            <p:nvPr/>
          </p:nvSpPr>
          <p:spPr bwMode="gray">
            <a:xfrm>
              <a:off x="3833813" y="925513"/>
              <a:ext cx="4859337" cy="1563687"/>
            </a:xfrm>
            <a:prstGeom prst="roundRect">
              <a:avLst>
                <a:gd name="adj" fmla="val 2269"/>
              </a:avLst>
            </a:prstGeom>
            <a:noFill/>
            <a:ln w="25400">
              <a:solidFill>
                <a:schemeClr val="tx1">
                  <a:lumMod val="50000"/>
                  <a:lumOff val="50000"/>
                </a:schemeClr>
              </a:solidFill>
              <a:prstDash val="sysDash"/>
            </a:ln>
            <a:effectLst/>
          </p:spPr>
          <p:style>
            <a:lnRef idx="1">
              <a:schemeClr val="accent2"/>
            </a:lnRef>
            <a:fillRef idx="3">
              <a:schemeClr val="accent2"/>
            </a:fillRef>
            <a:effectRef idx="2">
              <a:schemeClr val="accent2"/>
            </a:effectRef>
            <a:fontRef idx="minor">
              <a:schemeClr val="lt1"/>
            </a:fontRef>
          </p:style>
          <p:txBody>
            <a:bodyPr anchor="ctr"/>
            <a:lstStyle/>
            <a:p>
              <a:pPr marL="0" lvl="2" algn="ctr" eaLnBrk="0" fontAlgn="ctr" hangingPunct="0">
                <a:spcBef>
                  <a:spcPts val="0"/>
                </a:spcBef>
                <a:spcAft>
                  <a:spcPts val="0"/>
                </a:spcAft>
                <a:buClr>
                  <a:srgbClr val="FF0000"/>
                </a:buClr>
                <a:buSzPct val="70000"/>
                <a:tabLst>
                  <a:tab pos="136525" algn="l"/>
                </a:tabLst>
                <a:defRPr/>
              </a:pPr>
              <a:endParaRPr lang="zh-CN" altLang="en-US" sz="1600" b="1" dirty="0">
                <a:solidFill>
                  <a:schemeClr val="bg1"/>
                </a:solidFill>
                <a:latin typeface="微软雅黑" pitchFamily="34" charset="-122"/>
                <a:ea typeface="微软雅黑" pitchFamily="34" charset="-122"/>
              </a:endParaRPr>
            </a:p>
          </p:txBody>
        </p:sp>
        <p:sp>
          <p:nvSpPr>
            <p:cNvPr id="48146" name="TextBox 8"/>
            <p:cNvSpPr txBox="1">
              <a:spLocks noChangeArrowheads="1"/>
            </p:cNvSpPr>
            <p:nvPr/>
          </p:nvSpPr>
          <p:spPr bwMode="auto">
            <a:xfrm>
              <a:off x="4311650" y="1084263"/>
              <a:ext cx="4284663" cy="1201737"/>
            </a:xfrm>
            <a:prstGeom prst="rect">
              <a:avLst/>
            </a:prstGeom>
            <a:noFill/>
            <a:ln w="9525">
              <a:noFill/>
              <a:miter lim="800000"/>
              <a:headEnd/>
              <a:tailEnd/>
            </a:ln>
          </p:spPr>
          <p:txBody>
            <a:bodyPr>
              <a:spAutoFit/>
            </a:bodyPr>
            <a:lstStyle/>
            <a:p>
              <a:pPr>
                <a:lnSpc>
                  <a:spcPct val="150000"/>
                </a:lnSpc>
              </a:pPr>
              <a:r>
                <a:rPr lang="zh-CN" altLang="en-US" sz="1600">
                  <a:latin typeface="微软雅黑" pitchFamily="34" charset="-122"/>
                  <a:ea typeface="微软雅黑" pitchFamily="34" charset="-122"/>
                </a:rPr>
                <a:t>研发平台基本功能</a:t>
              </a:r>
              <a:endParaRPr lang="en-US" altLang="zh-CN" sz="1600">
                <a:latin typeface="微软雅黑" pitchFamily="34" charset="-122"/>
                <a:ea typeface="微软雅黑" pitchFamily="34" charset="-122"/>
              </a:endParaRPr>
            </a:p>
            <a:p>
              <a:pPr>
                <a:lnSpc>
                  <a:spcPct val="150000"/>
                </a:lnSpc>
              </a:pPr>
              <a:r>
                <a:rPr lang="zh-CN" altLang="en-US" sz="1600">
                  <a:latin typeface="微软雅黑" pitchFamily="34" charset="-122"/>
                  <a:ea typeface="微软雅黑" pitchFamily="34" charset="-122"/>
                </a:rPr>
                <a:t>提供包括软件、游戏等在内的免费资源</a:t>
              </a:r>
              <a:endParaRPr lang="en-US" altLang="zh-CN" sz="1600">
                <a:latin typeface="微软雅黑" pitchFamily="34" charset="-122"/>
                <a:ea typeface="微软雅黑" pitchFamily="34" charset="-122"/>
              </a:endParaRPr>
            </a:p>
            <a:p>
              <a:pPr>
                <a:lnSpc>
                  <a:spcPct val="150000"/>
                </a:lnSpc>
              </a:pPr>
              <a:r>
                <a:rPr lang="zh-CN" altLang="en-US" sz="1600">
                  <a:latin typeface="微软雅黑" pitchFamily="34" charset="-122"/>
                  <a:ea typeface="微软雅黑" pitchFamily="34" charset="-122"/>
                </a:rPr>
                <a:t>满足大学生基本需求。</a:t>
              </a:r>
            </a:p>
          </p:txBody>
        </p:sp>
        <p:sp>
          <p:nvSpPr>
            <p:cNvPr id="11" name="椭圆 10"/>
            <p:cNvSpPr/>
            <p:nvPr/>
          </p:nvSpPr>
          <p:spPr bwMode="auto">
            <a:xfrm>
              <a:off x="4096713" y="1281110"/>
              <a:ext cx="111922" cy="116174"/>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12" name="椭圆 11"/>
            <p:cNvSpPr/>
            <p:nvPr/>
          </p:nvSpPr>
          <p:spPr bwMode="auto">
            <a:xfrm>
              <a:off x="4096713" y="1647933"/>
              <a:ext cx="111922" cy="116174"/>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13" name="椭圆 12"/>
            <p:cNvSpPr/>
            <p:nvPr/>
          </p:nvSpPr>
          <p:spPr bwMode="auto">
            <a:xfrm>
              <a:off x="4107346" y="2014756"/>
              <a:ext cx="111922" cy="116174"/>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grpSp>
      <p:grpSp>
        <p:nvGrpSpPr>
          <p:cNvPr id="48133" name="组合 41"/>
          <p:cNvGrpSpPr>
            <a:grpSpLocks/>
          </p:cNvGrpSpPr>
          <p:nvPr/>
        </p:nvGrpSpPr>
        <p:grpSpPr bwMode="auto">
          <a:xfrm>
            <a:off x="384175" y="3798888"/>
            <a:ext cx="1979613" cy="576262"/>
            <a:chOff x="1302275" y="2214685"/>
            <a:chExt cx="1512000" cy="576000"/>
          </a:xfrm>
        </p:grpSpPr>
        <p:sp>
          <p:nvSpPr>
            <p:cNvPr id="37" name="双波形 36"/>
            <p:cNvSpPr/>
            <p:nvPr/>
          </p:nvSpPr>
          <p:spPr bwMode="auto">
            <a:xfrm>
              <a:off x="1302275" y="2214685"/>
              <a:ext cx="1512000" cy="576000"/>
            </a:xfrm>
            <a:prstGeom prst="doubleWave">
              <a:avLst>
                <a:gd name="adj1" fmla="val 6250"/>
                <a:gd name="adj2" fmla="val -4430"/>
              </a:avLst>
            </a:prstGeom>
            <a:gradFill flip="none" rotWithShape="1">
              <a:gsLst>
                <a:gs pos="0">
                  <a:srgbClr val="FFCF01"/>
                </a:gs>
                <a:gs pos="90000">
                  <a:srgbClr val="E22000"/>
                </a:gs>
              </a:gsLst>
              <a:lin ang="2700000" scaled="1"/>
              <a:tileRect/>
            </a:gradFill>
            <a:ln w="31750">
              <a:solidFill>
                <a:schemeClr val="bg1"/>
              </a:solidFill>
            </a:ln>
            <a:effectLst>
              <a:outerShdw blurRad="225425" dist="38100" dir="5220000" algn="ctr">
                <a:srgbClr val="000000">
                  <a:alpha val="33000"/>
                </a:srgbClr>
              </a:outerShdw>
            </a:effectLst>
            <a:scene3d>
              <a:camera prst="orthographicFront"/>
              <a:lightRig rig="flat" dir="t"/>
            </a:scene3d>
            <a:sp3d extrusionH="304800" contourW="2540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u"/>
                <a:tabLst>
                  <a:tab pos="136525" algn="l"/>
                </a:tabLst>
                <a:defRPr/>
              </a:pPr>
              <a:endParaRPr lang="zh-CN" altLang="en-US" sz="1500" b="1" dirty="0">
                <a:solidFill>
                  <a:schemeClr val="bg1"/>
                </a:solidFill>
                <a:latin typeface="微软雅黑" pitchFamily="34" charset="-122"/>
                <a:ea typeface="微软雅黑" pitchFamily="34" charset="-122"/>
              </a:endParaRPr>
            </a:p>
          </p:txBody>
        </p:sp>
        <p:sp>
          <p:nvSpPr>
            <p:cNvPr id="38" name="TextBox 22"/>
            <p:cNvSpPr txBox="1">
              <a:spLocks noChangeArrowheads="1"/>
            </p:cNvSpPr>
            <p:nvPr/>
          </p:nvSpPr>
          <p:spPr bwMode="auto">
            <a:xfrm>
              <a:off x="1350026" y="2297312"/>
              <a:ext cx="1416498" cy="338554"/>
            </a:xfrm>
            <a:prstGeom prst="rect">
              <a:avLst/>
            </a:prstGeom>
            <a:noFill/>
            <a:scene3d>
              <a:camera prst="orthographicFront"/>
              <a:lightRig rig="threePt" dir="t"/>
            </a:scene3d>
            <a:sp3d/>
          </p:spPr>
          <p:txBody>
            <a:bodyPr>
              <a:spAutoFit/>
            </a:bodyPr>
            <a:lstStyle/>
            <a:p>
              <a:pPr algn="ctr" fontAlgn="ctr">
                <a:spcBef>
                  <a:spcPts val="0"/>
                </a:spcBef>
                <a:spcAft>
                  <a:spcPts val="0"/>
                </a:spcAft>
                <a:buClr>
                  <a:srgbClr val="FF0000"/>
                </a:buClr>
                <a:buSzPct val="70000"/>
                <a:defRPr/>
              </a:pPr>
              <a:r>
                <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rPr>
                <a:t>运营阶段</a:t>
              </a:r>
            </a:p>
          </p:txBody>
        </p:sp>
      </p:grpSp>
      <p:grpSp>
        <p:nvGrpSpPr>
          <p:cNvPr id="25" name="组合 24"/>
          <p:cNvGrpSpPr>
            <a:grpSpLocks/>
          </p:cNvGrpSpPr>
          <p:nvPr/>
        </p:nvGrpSpPr>
        <p:grpSpPr bwMode="auto">
          <a:xfrm>
            <a:off x="3852863" y="3379788"/>
            <a:ext cx="4859337" cy="1563687"/>
            <a:chOff x="3852863" y="3379788"/>
            <a:chExt cx="4859337" cy="1563687"/>
          </a:xfrm>
        </p:grpSpPr>
        <p:sp>
          <p:nvSpPr>
            <p:cNvPr id="34" name="Rectangle 17"/>
            <p:cNvSpPr>
              <a:spLocks noChangeArrowheads="1"/>
            </p:cNvSpPr>
            <p:nvPr/>
          </p:nvSpPr>
          <p:spPr bwMode="gray">
            <a:xfrm>
              <a:off x="3852863" y="3379788"/>
              <a:ext cx="4859337" cy="1563687"/>
            </a:xfrm>
            <a:prstGeom prst="roundRect">
              <a:avLst>
                <a:gd name="adj" fmla="val 2269"/>
              </a:avLst>
            </a:prstGeom>
            <a:noFill/>
            <a:ln w="25400">
              <a:solidFill>
                <a:schemeClr val="tx1">
                  <a:lumMod val="50000"/>
                  <a:lumOff val="50000"/>
                </a:schemeClr>
              </a:solidFill>
              <a:prstDash val="sysDash"/>
            </a:ln>
            <a:effectLst/>
          </p:spPr>
          <p:style>
            <a:lnRef idx="1">
              <a:schemeClr val="accent2"/>
            </a:lnRef>
            <a:fillRef idx="3">
              <a:schemeClr val="accent2"/>
            </a:fillRef>
            <a:effectRef idx="2">
              <a:schemeClr val="accent2"/>
            </a:effectRef>
            <a:fontRef idx="minor">
              <a:schemeClr val="lt1"/>
            </a:fontRef>
          </p:style>
          <p:txBody>
            <a:bodyPr anchor="ctr"/>
            <a:lstStyle/>
            <a:p>
              <a:pPr marL="0" lvl="2" algn="ctr" eaLnBrk="0" fontAlgn="ctr" hangingPunct="0">
                <a:spcBef>
                  <a:spcPts val="0"/>
                </a:spcBef>
                <a:spcAft>
                  <a:spcPts val="0"/>
                </a:spcAft>
                <a:buClr>
                  <a:srgbClr val="FF0000"/>
                </a:buClr>
                <a:buSzPct val="70000"/>
                <a:tabLst>
                  <a:tab pos="136525" algn="l"/>
                </a:tabLst>
                <a:defRPr/>
              </a:pPr>
              <a:endParaRPr lang="zh-CN" altLang="en-US" sz="1600" b="1" dirty="0">
                <a:solidFill>
                  <a:schemeClr val="bg1"/>
                </a:solidFill>
                <a:latin typeface="微软雅黑" pitchFamily="34" charset="-122"/>
                <a:ea typeface="微软雅黑" pitchFamily="34" charset="-122"/>
              </a:endParaRPr>
            </a:p>
          </p:txBody>
        </p:sp>
        <p:sp>
          <p:nvSpPr>
            <p:cNvPr id="48139" name="TextBox 8"/>
            <p:cNvSpPr txBox="1">
              <a:spLocks noChangeArrowheads="1"/>
            </p:cNvSpPr>
            <p:nvPr/>
          </p:nvSpPr>
          <p:spPr bwMode="auto">
            <a:xfrm>
              <a:off x="4302125" y="3576638"/>
              <a:ext cx="4284663" cy="1157287"/>
            </a:xfrm>
            <a:prstGeom prst="rect">
              <a:avLst/>
            </a:prstGeom>
            <a:noFill/>
            <a:ln w="9525">
              <a:noFill/>
              <a:miter lim="800000"/>
              <a:headEnd/>
              <a:tailEnd/>
            </a:ln>
          </p:spPr>
          <p:txBody>
            <a:bodyPr>
              <a:spAutoFit/>
            </a:bodyPr>
            <a:lstStyle/>
            <a:p>
              <a:pPr>
                <a:lnSpc>
                  <a:spcPct val="150000"/>
                </a:lnSpc>
              </a:pPr>
              <a:r>
                <a:rPr lang="zh-CN" altLang="en-US" sz="1600">
                  <a:latin typeface="微软雅黑" pitchFamily="34" charset="-122"/>
                  <a:ea typeface="微软雅黑" pitchFamily="34" charset="-122"/>
                </a:rPr>
                <a:t>进行开放平台接口开发</a:t>
              </a:r>
              <a:endParaRPr lang="en-US" altLang="zh-CN" sz="1600">
                <a:latin typeface="微软雅黑" pitchFamily="34" charset="-122"/>
                <a:ea typeface="微软雅黑" pitchFamily="34" charset="-122"/>
              </a:endParaRPr>
            </a:p>
            <a:p>
              <a:pPr>
                <a:lnSpc>
                  <a:spcPct val="150000"/>
                </a:lnSpc>
              </a:pPr>
              <a:r>
                <a:rPr lang="zh-CN" altLang="en-US" sz="1600">
                  <a:latin typeface="微软雅黑" pitchFamily="34" charset="-122"/>
                  <a:ea typeface="微软雅黑" pitchFamily="34" charset="-122"/>
                </a:rPr>
                <a:t>进行内容接入</a:t>
              </a:r>
              <a:endParaRPr lang="en-US" altLang="zh-CN" sz="1600">
                <a:latin typeface="微软雅黑" pitchFamily="34" charset="-122"/>
                <a:ea typeface="微软雅黑" pitchFamily="34" charset="-122"/>
              </a:endParaRPr>
            </a:p>
            <a:p>
              <a:pPr>
                <a:lnSpc>
                  <a:spcPct val="150000"/>
                </a:lnSpc>
              </a:pPr>
              <a:r>
                <a:rPr lang="zh-CN" altLang="en-US" sz="1600">
                  <a:latin typeface="微软雅黑" pitchFamily="34" charset="-122"/>
                  <a:ea typeface="微软雅黑" pitchFamily="34" charset="-122"/>
                </a:rPr>
                <a:t>为大学生提供付费内容订购</a:t>
              </a:r>
            </a:p>
          </p:txBody>
        </p:sp>
        <p:sp>
          <p:nvSpPr>
            <p:cNvPr id="41" name="椭圆 40"/>
            <p:cNvSpPr/>
            <p:nvPr/>
          </p:nvSpPr>
          <p:spPr bwMode="auto">
            <a:xfrm>
              <a:off x="4087188" y="3773485"/>
              <a:ext cx="111922" cy="116174"/>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42" name="椭圆 41"/>
            <p:cNvSpPr/>
            <p:nvPr/>
          </p:nvSpPr>
          <p:spPr bwMode="auto">
            <a:xfrm>
              <a:off x="4087188" y="4140308"/>
              <a:ext cx="111922" cy="116174"/>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43" name="椭圆 42"/>
            <p:cNvSpPr/>
            <p:nvPr/>
          </p:nvSpPr>
          <p:spPr bwMode="auto">
            <a:xfrm>
              <a:off x="4097821" y="4507131"/>
              <a:ext cx="111922" cy="116174"/>
            </a:xfrm>
            <a:prstGeom prst="ellips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grpSp>
      <p:sp>
        <p:nvSpPr>
          <p:cNvPr id="44" name="Rectangle 17"/>
          <p:cNvSpPr>
            <a:spLocks noChangeArrowheads="1"/>
          </p:cNvSpPr>
          <p:nvPr/>
        </p:nvSpPr>
        <p:spPr bwMode="gray">
          <a:xfrm>
            <a:off x="2545332" y="3207846"/>
            <a:ext cx="1236093" cy="1935654"/>
          </a:xfrm>
          <a:prstGeom prst="rightArrow">
            <a:avLst>
              <a:gd name="adj1" fmla="val 69120"/>
              <a:gd name="adj2" fmla="val 50331"/>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tabLst>
                <a:tab pos="136525" algn="l"/>
              </a:tabLst>
              <a:defRPr/>
            </a:pPr>
            <a:endParaRPr lang="zh-CN" altLang="en-US" sz="1400" dirty="0">
              <a:solidFill>
                <a:schemeClr val="tx1"/>
              </a:solidFill>
              <a:latin typeface="微软雅黑" pitchFamily="34" charset="-122"/>
              <a:ea typeface="微软雅黑" pitchFamily="34" charset="-122"/>
            </a:endParaRPr>
          </a:p>
        </p:txBody>
      </p:sp>
      <p:sp>
        <p:nvSpPr>
          <p:cNvPr id="48136" name="TextBox 4"/>
          <p:cNvSpPr txBox="1">
            <a:spLocks noChangeArrowheads="1"/>
          </p:cNvSpPr>
          <p:nvPr/>
        </p:nvSpPr>
        <p:spPr bwMode="auto">
          <a:xfrm>
            <a:off x="6369050" y="28575"/>
            <a:ext cx="2646363" cy="457200"/>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成本测算</a:t>
            </a:r>
          </a:p>
        </p:txBody>
      </p:sp>
      <p:sp>
        <p:nvSpPr>
          <p:cNvPr id="26" name="TextBox 7"/>
          <p:cNvSpPr txBox="1">
            <a:spLocks noChangeArrowheads="1"/>
          </p:cNvSpPr>
          <p:nvPr/>
        </p:nvSpPr>
        <p:spPr bwMode="auto">
          <a:xfrm>
            <a:off x="2817813" y="3741738"/>
            <a:ext cx="415925" cy="646112"/>
          </a:xfrm>
          <a:prstGeom prst="rect">
            <a:avLst/>
          </a:prstGeom>
          <a:noFill/>
          <a:ln w="9525">
            <a:noFill/>
            <a:miter lim="800000"/>
            <a:headEnd/>
            <a:tailEnd/>
          </a:ln>
        </p:spPr>
        <p:txBody>
          <a:bodyPr wrap="none">
            <a:spAutoFit/>
          </a:bodyPr>
          <a:lstStyle/>
          <a:p>
            <a:r>
              <a:rPr lang="zh-CN" altLang="en-US">
                <a:latin typeface="微软雅黑" pitchFamily="34" charset="-122"/>
                <a:ea typeface="微软雅黑" pitchFamily="34" charset="-122"/>
              </a:rPr>
              <a:t>目</a:t>
            </a:r>
            <a:endParaRPr lang="en-US" altLang="zh-CN">
              <a:latin typeface="微软雅黑" pitchFamily="34" charset="-122"/>
              <a:ea typeface="微软雅黑" pitchFamily="34" charset="-122"/>
            </a:endParaRPr>
          </a:p>
          <a:p>
            <a:r>
              <a:rPr lang="zh-CN" altLang="en-US">
                <a:latin typeface="微软雅黑" pitchFamily="34" charset="-122"/>
                <a:ea typeface="微软雅黑" pitchFamily="34" charset="-122"/>
              </a:rPr>
              <a:t>标</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ppt_w/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childTnLst>
                                </p:cTn>
                              </p:par>
                              <p:par>
                                <p:cTn id="11" presetID="10" presetClass="entr" presetSubtype="0" fill="hold" nodeType="withEffect">
                                  <p:stCondLst>
                                    <p:cond delay="0"/>
                                  </p:stCondLst>
                                  <p:childTnLst>
                                    <p:set>
                                      <p:cBhvr>
                                        <p:cTn id="12" dur="1" fill="hold">
                                          <p:stCondLst>
                                            <p:cond delay="0"/>
                                          </p:stCondLst>
                                        </p:cTn>
                                        <p:tgtEl>
                                          <p:spTgt spid="32774">
                                            <p:txEl>
                                              <p:pRg st="0" end="0"/>
                                            </p:txEl>
                                          </p:spTgt>
                                        </p:tgtEl>
                                        <p:attrNameLst>
                                          <p:attrName>style.visibility</p:attrName>
                                        </p:attrNameLst>
                                      </p:cBhvr>
                                      <p:to>
                                        <p:strVal val="visible"/>
                                      </p:to>
                                    </p:set>
                                    <p:animEffect transition="in" filter="fade">
                                      <p:cBhvr>
                                        <p:cTn id="13" dur="500"/>
                                        <p:tgtEl>
                                          <p:spTgt spid="32774">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2774">
                                            <p:txEl>
                                              <p:pRg st="1" end="1"/>
                                            </p:txEl>
                                          </p:spTgt>
                                        </p:tgtEl>
                                        <p:attrNameLst>
                                          <p:attrName>style.visibility</p:attrName>
                                        </p:attrNameLst>
                                      </p:cBhvr>
                                      <p:to>
                                        <p:strVal val="visible"/>
                                      </p:to>
                                    </p:set>
                                    <p:animEffect transition="in" filter="fade">
                                      <p:cBhvr>
                                        <p:cTn id="16" dur="500"/>
                                        <p:tgtEl>
                                          <p:spTgt spid="32774">
                                            <p:txEl>
                                              <p:pRg st="1" end="1"/>
                                            </p:txEl>
                                          </p:spTgt>
                                        </p:tgtEl>
                                      </p:cBhvr>
                                    </p:animEffect>
                                  </p:childTnLst>
                                </p:cTn>
                              </p:par>
                            </p:childTnLst>
                          </p:cTn>
                        </p:par>
                        <p:par>
                          <p:cTn id="17" fill="hold">
                            <p:stCondLst>
                              <p:cond delay="500"/>
                            </p:stCondLst>
                            <p:childTnLst>
                              <p:par>
                                <p:cTn id="18" presetID="30"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200" decel="100000"/>
                                        <p:tgtEl>
                                          <p:spTgt spid="24"/>
                                        </p:tgtEl>
                                      </p:cBhvr>
                                    </p:animEffect>
                                    <p:anim calcmode="lin" valueType="num">
                                      <p:cBhvr>
                                        <p:cTn id="21" dur="1200" decel="100000" fill="hold"/>
                                        <p:tgtEl>
                                          <p:spTgt spid="24"/>
                                        </p:tgtEl>
                                        <p:attrNameLst>
                                          <p:attrName>style.rotation</p:attrName>
                                        </p:attrNameLst>
                                      </p:cBhvr>
                                      <p:tavLst>
                                        <p:tav tm="0">
                                          <p:val>
                                            <p:fltVal val="-90"/>
                                          </p:val>
                                        </p:tav>
                                        <p:tav tm="100000">
                                          <p:val>
                                            <p:fltVal val="0"/>
                                          </p:val>
                                        </p:tav>
                                      </p:tavLst>
                                    </p:anim>
                                    <p:anim calcmode="lin" valueType="num">
                                      <p:cBhvr>
                                        <p:cTn id="22" dur="1200" decel="100000" fill="hold"/>
                                        <p:tgtEl>
                                          <p:spTgt spid="24"/>
                                        </p:tgtEl>
                                        <p:attrNameLst>
                                          <p:attrName>ppt_x</p:attrName>
                                        </p:attrNameLst>
                                      </p:cBhvr>
                                      <p:tavLst>
                                        <p:tav tm="0">
                                          <p:val>
                                            <p:strVal val="#ppt_x+0.4"/>
                                          </p:val>
                                        </p:tav>
                                        <p:tav tm="100000">
                                          <p:val>
                                            <p:strVal val="#ppt_x-0.05"/>
                                          </p:val>
                                        </p:tav>
                                      </p:tavLst>
                                    </p:anim>
                                    <p:anim calcmode="lin" valueType="num">
                                      <p:cBhvr>
                                        <p:cTn id="23" dur="1200" decel="100000" fill="hold"/>
                                        <p:tgtEl>
                                          <p:spTgt spid="24"/>
                                        </p:tgtEl>
                                        <p:attrNameLst>
                                          <p:attrName>ppt_y</p:attrName>
                                        </p:attrNameLst>
                                      </p:cBhvr>
                                      <p:tavLst>
                                        <p:tav tm="0">
                                          <p:val>
                                            <p:strVal val="#ppt_y-0.4"/>
                                          </p:val>
                                        </p:tav>
                                        <p:tav tm="100000">
                                          <p:val>
                                            <p:strVal val="#ppt_y+0.1"/>
                                          </p:val>
                                        </p:tav>
                                      </p:tavLst>
                                    </p:anim>
                                    <p:anim calcmode="lin" valueType="num">
                                      <p:cBhvr>
                                        <p:cTn id="24" dur="300" accel="100000" fill="hold">
                                          <p:stCondLst>
                                            <p:cond delay="1200"/>
                                          </p:stCondLst>
                                        </p:cTn>
                                        <p:tgtEl>
                                          <p:spTgt spid="24"/>
                                        </p:tgtEl>
                                        <p:attrNameLst>
                                          <p:attrName>ppt_x</p:attrName>
                                        </p:attrNameLst>
                                      </p:cBhvr>
                                      <p:tavLst>
                                        <p:tav tm="0">
                                          <p:val>
                                            <p:strVal val="#ppt_x-0.05"/>
                                          </p:val>
                                        </p:tav>
                                        <p:tav tm="100000">
                                          <p:val>
                                            <p:strVal val="#ppt_x"/>
                                          </p:val>
                                        </p:tav>
                                      </p:tavLst>
                                    </p:anim>
                                    <p:anim calcmode="lin" valueType="num">
                                      <p:cBhvr>
                                        <p:cTn id="25" dur="300" accel="100000" fill="hold">
                                          <p:stCondLst>
                                            <p:cond delay="1200"/>
                                          </p:stCondLst>
                                        </p:cTn>
                                        <p:tgtEl>
                                          <p:spTgt spid="24"/>
                                        </p:tgtEl>
                                        <p:attrNameLst>
                                          <p:attrName>ppt_y</p:attrName>
                                        </p:attrNameLst>
                                      </p:cBhvr>
                                      <p:tavLst>
                                        <p:tav tm="0">
                                          <p:val>
                                            <p:strVal val="#ppt_y+0.1"/>
                                          </p:val>
                                        </p:tav>
                                        <p:tav tm="100000">
                                          <p:val>
                                            <p:strVal val="#ppt_y"/>
                                          </p:val>
                                        </p:tav>
                                      </p:tavLst>
                                    </p:anim>
                                  </p:childTnLst>
                                </p:cTn>
                              </p:par>
                            </p:childTnLst>
                          </p:cTn>
                        </p:par>
                        <p:par>
                          <p:cTn id="26" fill="hold">
                            <p:stCondLst>
                              <p:cond delay="2000"/>
                            </p:stCondLst>
                            <p:childTnLst>
                              <p:par>
                                <p:cTn id="27" presetID="17" presetClass="entr" presetSubtype="8"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p:cTn id="29" dur="500" fill="hold"/>
                                        <p:tgtEl>
                                          <p:spTgt spid="44"/>
                                        </p:tgtEl>
                                        <p:attrNameLst>
                                          <p:attrName>ppt_x</p:attrName>
                                        </p:attrNameLst>
                                      </p:cBhvr>
                                      <p:tavLst>
                                        <p:tav tm="0">
                                          <p:val>
                                            <p:strVal val="#ppt_x-#ppt_w/2"/>
                                          </p:val>
                                        </p:tav>
                                        <p:tav tm="100000">
                                          <p:val>
                                            <p:strVal val="#ppt_x"/>
                                          </p:val>
                                        </p:tav>
                                      </p:tavLst>
                                    </p:anim>
                                    <p:anim calcmode="lin" valueType="num">
                                      <p:cBhvr>
                                        <p:cTn id="30" dur="500" fill="hold"/>
                                        <p:tgtEl>
                                          <p:spTgt spid="44"/>
                                        </p:tgtEl>
                                        <p:attrNameLst>
                                          <p:attrName>ppt_y</p:attrName>
                                        </p:attrNameLst>
                                      </p:cBhvr>
                                      <p:tavLst>
                                        <p:tav tm="0">
                                          <p:val>
                                            <p:strVal val="#ppt_y"/>
                                          </p:val>
                                        </p:tav>
                                        <p:tav tm="100000">
                                          <p:val>
                                            <p:strVal val="#ppt_y"/>
                                          </p:val>
                                        </p:tav>
                                      </p:tavLst>
                                    </p:anim>
                                    <p:anim calcmode="lin" valueType="num">
                                      <p:cBhvr>
                                        <p:cTn id="31" dur="500" fill="hold"/>
                                        <p:tgtEl>
                                          <p:spTgt spid="44"/>
                                        </p:tgtEl>
                                        <p:attrNameLst>
                                          <p:attrName>ppt_w</p:attrName>
                                        </p:attrNameLst>
                                      </p:cBhvr>
                                      <p:tavLst>
                                        <p:tav tm="0">
                                          <p:val>
                                            <p:fltVal val="0"/>
                                          </p:val>
                                        </p:tav>
                                        <p:tav tm="100000">
                                          <p:val>
                                            <p:strVal val="#ppt_w"/>
                                          </p:val>
                                        </p:tav>
                                      </p:tavLst>
                                    </p:anim>
                                    <p:anim calcmode="lin" valueType="num">
                                      <p:cBhvr>
                                        <p:cTn id="32" dur="500" fill="hold"/>
                                        <p:tgtEl>
                                          <p:spTgt spid="44"/>
                                        </p:tgtEl>
                                        <p:attrNameLst>
                                          <p:attrName>ppt_h</p:attrName>
                                        </p:attrNameLst>
                                      </p:cBhvr>
                                      <p:tavLst>
                                        <p:tav tm="0">
                                          <p:val>
                                            <p:strVal val="#ppt_h"/>
                                          </p:val>
                                        </p:tav>
                                        <p:tav tm="100000">
                                          <p:val>
                                            <p:strVal val="#ppt_h"/>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par>
                          <p:cTn id="36" fill="hold">
                            <p:stCondLst>
                              <p:cond delay="2500"/>
                            </p:stCondLst>
                            <p:childTnLst>
                              <p:par>
                                <p:cTn id="37" presetID="30"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200" decel="100000"/>
                                        <p:tgtEl>
                                          <p:spTgt spid="25"/>
                                        </p:tgtEl>
                                      </p:cBhvr>
                                    </p:animEffect>
                                    <p:anim calcmode="lin" valueType="num">
                                      <p:cBhvr>
                                        <p:cTn id="40" dur="1200" decel="100000" fill="hold"/>
                                        <p:tgtEl>
                                          <p:spTgt spid="25"/>
                                        </p:tgtEl>
                                        <p:attrNameLst>
                                          <p:attrName>style.rotation</p:attrName>
                                        </p:attrNameLst>
                                      </p:cBhvr>
                                      <p:tavLst>
                                        <p:tav tm="0">
                                          <p:val>
                                            <p:fltVal val="-90"/>
                                          </p:val>
                                        </p:tav>
                                        <p:tav tm="100000">
                                          <p:val>
                                            <p:fltVal val="0"/>
                                          </p:val>
                                        </p:tav>
                                      </p:tavLst>
                                    </p:anim>
                                    <p:anim calcmode="lin" valueType="num">
                                      <p:cBhvr>
                                        <p:cTn id="41" dur="1200" decel="100000" fill="hold"/>
                                        <p:tgtEl>
                                          <p:spTgt spid="25"/>
                                        </p:tgtEl>
                                        <p:attrNameLst>
                                          <p:attrName>ppt_x</p:attrName>
                                        </p:attrNameLst>
                                      </p:cBhvr>
                                      <p:tavLst>
                                        <p:tav tm="0">
                                          <p:val>
                                            <p:strVal val="#ppt_x+0.4"/>
                                          </p:val>
                                        </p:tav>
                                        <p:tav tm="100000">
                                          <p:val>
                                            <p:strVal val="#ppt_x-0.05"/>
                                          </p:val>
                                        </p:tav>
                                      </p:tavLst>
                                    </p:anim>
                                    <p:anim calcmode="lin" valueType="num">
                                      <p:cBhvr>
                                        <p:cTn id="42" dur="1200" decel="100000" fill="hold"/>
                                        <p:tgtEl>
                                          <p:spTgt spid="25"/>
                                        </p:tgtEl>
                                        <p:attrNameLst>
                                          <p:attrName>ppt_y</p:attrName>
                                        </p:attrNameLst>
                                      </p:cBhvr>
                                      <p:tavLst>
                                        <p:tav tm="0">
                                          <p:val>
                                            <p:strVal val="#ppt_y-0.4"/>
                                          </p:val>
                                        </p:tav>
                                        <p:tav tm="100000">
                                          <p:val>
                                            <p:strVal val="#ppt_y+0.1"/>
                                          </p:val>
                                        </p:tav>
                                      </p:tavLst>
                                    </p:anim>
                                    <p:anim calcmode="lin" valueType="num">
                                      <p:cBhvr>
                                        <p:cTn id="43" dur="300" accel="100000" fill="hold">
                                          <p:stCondLst>
                                            <p:cond delay="1200"/>
                                          </p:stCondLst>
                                        </p:cTn>
                                        <p:tgtEl>
                                          <p:spTgt spid="25"/>
                                        </p:tgtEl>
                                        <p:attrNameLst>
                                          <p:attrName>ppt_x</p:attrName>
                                        </p:attrNameLst>
                                      </p:cBhvr>
                                      <p:tavLst>
                                        <p:tav tm="0">
                                          <p:val>
                                            <p:strVal val="#ppt_x-0.05"/>
                                          </p:val>
                                        </p:tav>
                                        <p:tav tm="100000">
                                          <p:val>
                                            <p:strVal val="#ppt_x"/>
                                          </p:val>
                                        </p:tav>
                                      </p:tavLst>
                                    </p:anim>
                                    <p:anim calcmode="lin" valueType="num">
                                      <p:cBhvr>
                                        <p:cTn id="44" dur="300" accel="100000" fill="hold">
                                          <p:stCondLst>
                                            <p:cond delay="1200"/>
                                          </p:stCondLst>
                                        </p:cTn>
                                        <p:tgtEl>
                                          <p:spTgt spid="2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1" name="Picture 5" descr="C:\Documents and Settings\Administrator\桌面\校园网\握手.png"/>
          <p:cNvPicPr>
            <a:picLocks noChangeAspect="1" noChangeArrowheads="1"/>
          </p:cNvPicPr>
          <p:nvPr/>
        </p:nvPicPr>
        <p:blipFill>
          <a:blip r:embed="rId2"/>
          <a:srcRect/>
          <a:stretch>
            <a:fillRect/>
          </a:stretch>
        </p:blipFill>
        <p:spPr bwMode="auto">
          <a:xfrm>
            <a:off x="1609725" y="540380"/>
            <a:ext cx="5114925" cy="4045907"/>
          </a:xfrm>
          <a:prstGeom prst="ellipse">
            <a:avLst/>
          </a:prstGeom>
          <a:ln>
            <a:noFill/>
          </a:ln>
          <a:effectLst>
            <a:softEdge rad="112500"/>
          </a:effectLst>
        </p:spPr>
      </p:pic>
      <p:sp>
        <p:nvSpPr>
          <p:cNvPr id="52226" name="TextBox 4"/>
          <p:cNvSpPr txBox="1">
            <a:spLocks noChangeArrowheads="1"/>
          </p:cNvSpPr>
          <p:nvPr/>
        </p:nvSpPr>
        <p:spPr bwMode="auto">
          <a:xfrm>
            <a:off x="314325" y="4419600"/>
            <a:ext cx="8601075" cy="646113"/>
          </a:xfrm>
          <a:prstGeom prst="rect">
            <a:avLst/>
          </a:prstGeom>
          <a:noFill/>
          <a:ln w="9525">
            <a:noFill/>
            <a:miter lim="800000"/>
            <a:headEnd/>
            <a:tailEnd/>
          </a:ln>
        </p:spPr>
        <p:txBody>
          <a:bodyPr>
            <a:spAutoFit/>
          </a:bodyPr>
          <a:lstStyle/>
          <a:p>
            <a:r>
              <a:rPr lang="zh-CN" altLang="en-US">
                <a:latin typeface="微软雅黑" pitchFamily="34" charset="-122"/>
                <a:ea typeface="微软雅黑" pitchFamily="34" charset="-122"/>
              </a:rPr>
              <a:t>以上是我们关于建设“校园通”方案的介绍，如有不足之处希望各位领导加以指正。我们将保证研发质量，狠抓运营水平，最终实现多方共赢的目标。</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181"/>
                                        </p:tgtEl>
                                        <p:attrNameLst>
                                          <p:attrName>style.visibility</p:attrName>
                                        </p:attrNameLst>
                                      </p:cBhvr>
                                      <p:to>
                                        <p:strVal val="visible"/>
                                      </p:to>
                                    </p:set>
                                    <p:animEffect transition="in" filter="fade">
                                      <p:cBhvr>
                                        <p:cTn id="7" dur="1000"/>
                                        <p:tgtEl>
                                          <p:spTgt spid="50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descr="C:\Documents and Settings\Administrator\桌面\校园网\di.BMP"/>
          <p:cNvPicPr>
            <a:picLocks noChangeAspect="1" noChangeArrowheads="1"/>
          </p:cNvPicPr>
          <p:nvPr/>
        </p:nvPicPr>
        <p:blipFill>
          <a:blip r:embed="rId2"/>
          <a:srcRect/>
          <a:stretch>
            <a:fillRect/>
          </a:stretch>
        </p:blipFill>
        <p:spPr bwMode="auto">
          <a:xfrm>
            <a:off x="-9525" y="-19050"/>
            <a:ext cx="9164638" cy="5734050"/>
          </a:xfrm>
          <a:prstGeom prst="rect">
            <a:avLst/>
          </a:prstGeom>
          <a:noFill/>
          <a:ln w="9525">
            <a:noFill/>
            <a:miter lim="800000"/>
            <a:headEnd/>
            <a:tailEnd/>
          </a:ln>
        </p:spPr>
      </p:pic>
      <p:sp>
        <p:nvSpPr>
          <p:cNvPr id="36867" name="TextBox 6"/>
          <p:cNvSpPr txBox="1">
            <a:spLocks noChangeArrowheads="1"/>
          </p:cNvSpPr>
          <p:nvPr/>
        </p:nvSpPr>
        <p:spPr bwMode="auto">
          <a:xfrm>
            <a:off x="1157288" y="2293938"/>
            <a:ext cx="4138612" cy="584200"/>
          </a:xfrm>
          <a:prstGeom prst="rect">
            <a:avLst/>
          </a:prstGeom>
          <a:noFill/>
          <a:ln w="9525">
            <a:noFill/>
            <a:miter lim="800000"/>
            <a:headEnd/>
            <a:tailEnd/>
          </a:ln>
        </p:spPr>
        <p:txBody>
          <a:bodyPr>
            <a:spAutoFit/>
          </a:bodyPr>
          <a:lstStyle/>
          <a:p>
            <a:pPr>
              <a:defRPr/>
            </a:pPr>
            <a:r>
              <a:rPr lang="zh-CN" altLang="en-US" sz="3200" b="1" dirty="0">
                <a:solidFill>
                  <a:schemeClr val="tx1">
                    <a:lumMod val="95000"/>
                    <a:lumOff val="5000"/>
                  </a:schemeClr>
                </a:solidFill>
                <a:latin typeface="微软雅黑" pitchFamily="34" charset="-122"/>
                <a:ea typeface="微软雅黑" pitchFamily="34" charset="-122"/>
              </a:rPr>
              <a:t>谢谢观赏  </a:t>
            </a:r>
            <a:r>
              <a:rPr lang="en-US" altLang="zh-CN" sz="3200" b="1" dirty="0">
                <a:solidFill>
                  <a:schemeClr val="tx1">
                    <a:lumMod val="95000"/>
                    <a:lumOff val="5000"/>
                  </a:schemeClr>
                </a:solidFill>
                <a:latin typeface="微软雅黑" pitchFamily="34" charset="-122"/>
                <a:ea typeface="微软雅黑" pitchFamily="34" charset="-122"/>
              </a:rPr>
              <a:t>THANKS!</a:t>
            </a:r>
            <a:endParaRPr lang="zh-CN" altLang="en-US" sz="3200" b="1" dirty="0">
              <a:solidFill>
                <a:schemeClr val="tx1">
                  <a:lumMod val="95000"/>
                  <a:lumOff val="5000"/>
                </a:schemeClr>
              </a:solidFill>
              <a:latin typeface="微软雅黑" pitchFamily="34" charset="-122"/>
              <a:ea typeface="微软雅黑" pitchFamily="34" charset="-122"/>
            </a:endParaRPr>
          </a:p>
        </p:txBody>
      </p:sp>
      <p:sp>
        <p:nvSpPr>
          <p:cNvPr id="36869" name="TextBox 10"/>
          <p:cNvSpPr txBox="1">
            <a:spLocks noChangeArrowheads="1"/>
          </p:cNvSpPr>
          <p:nvPr/>
        </p:nvSpPr>
        <p:spPr bwMode="auto">
          <a:xfrm>
            <a:off x="2952750" y="3071813"/>
            <a:ext cx="2032000" cy="276225"/>
          </a:xfrm>
          <a:prstGeom prst="rect">
            <a:avLst/>
          </a:prstGeom>
          <a:noFill/>
          <a:ln w="9525">
            <a:noFill/>
            <a:miter lim="800000"/>
            <a:headEnd/>
            <a:tailEnd/>
          </a:ln>
        </p:spPr>
        <p:txBody>
          <a:bodyPr wrap="none">
            <a:spAutoFit/>
          </a:bodyPr>
          <a:lstStyle/>
          <a:p>
            <a:pPr>
              <a:defRPr/>
            </a:pPr>
            <a:r>
              <a:rPr lang="zh-CN" altLang="en-US" sz="1200" b="1" dirty="0">
                <a:solidFill>
                  <a:schemeClr val="tx1">
                    <a:lumMod val="95000"/>
                    <a:lumOff val="5000"/>
                  </a:schemeClr>
                </a:solidFill>
                <a:latin typeface="微软雅黑" pitchFamily="34" charset="-122"/>
                <a:ea typeface="微软雅黑" pitchFamily="34" charset="-122"/>
              </a:rPr>
              <a:t>成都管易软件开发有限公司</a:t>
            </a:r>
            <a:endParaRPr lang="zh-CN" altLang="en-US" sz="1200" b="1" dirty="0">
              <a:solidFill>
                <a:schemeClr val="tx1">
                  <a:lumMod val="95000"/>
                  <a:lumOff val="5000"/>
                </a:schemeClr>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afterEffect">
                                  <p:stCondLst>
                                    <p:cond delay="0"/>
                                  </p:stCondLst>
                                  <p:childTnLst>
                                    <p:set>
                                      <p:cBhvr>
                                        <p:cTn id="6" dur="1" fill="hold">
                                          <p:stCondLst>
                                            <p:cond delay="0"/>
                                          </p:stCondLst>
                                        </p:cTn>
                                        <p:tgtEl>
                                          <p:spTgt spid="36867"/>
                                        </p:tgtEl>
                                        <p:attrNameLst>
                                          <p:attrName>style.visibility</p:attrName>
                                        </p:attrNameLst>
                                      </p:cBhvr>
                                      <p:to>
                                        <p:strVal val="visible"/>
                                      </p:to>
                                    </p:set>
                                    <p:anim calcmode="lin" valueType="num">
                                      <p:cBhvr>
                                        <p:cTn id="7" dur="500" fill="hold"/>
                                        <p:tgtEl>
                                          <p:spTgt spid="36867"/>
                                        </p:tgtEl>
                                        <p:attrNameLst>
                                          <p:attrName>ppt_w</p:attrName>
                                        </p:attrNameLst>
                                      </p:cBhvr>
                                      <p:tavLst>
                                        <p:tav tm="0">
                                          <p:val>
                                            <p:strVal val="#ppt_w*0.05"/>
                                          </p:val>
                                        </p:tav>
                                        <p:tav tm="100000">
                                          <p:val>
                                            <p:strVal val="#ppt_w"/>
                                          </p:val>
                                        </p:tav>
                                      </p:tavLst>
                                    </p:anim>
                                    <p:anim calcmode="lin" valueType="num">
                                      <p:cBhvr>
                                        <p:cTn id="8" dur="500" fill="hold"/>
                                        <p:tgtEl>
                                          <p:spTgt spid="36867"/>
                                        </p:tgtEl>
                                        <p:attrNameLst>
                                          <p:attrName>ppt_h</p:attrName>
                                        </p:attrNameLst>
                                      </p:cBhvr>
                                      <p:tavLst>
                                        <p:tav tm="0">
                                          <p:val>
                                            <p:strVal val="#ppt_h"/>
                                          </p:val>
                                        </p:tav>
                                        <p:tav tm="100000">
                                          <p:val>
                                            <p:strVal val="#ppt_h"/>
                                          </p:val>
                                        </p:tav>
                                      </p:tavLst>
                                    </p:anim>
                                    <p:anim calcmode="lin" valueType="num">
                                      <p:cBhvr>
                                        <p:cTn id="9" dur="500" fill="hold"/>
                                        <p:tgtEl>
                                          <p:spTgt spid="36867"/>
                                        </p:tgtEl>
                                        <p:attrNameLst>
                                          <p:attrName>ppt_x</p:attrName>
                                        </p:attrNameLst>
                                      </p:cBhvr>
                                      <p:tavLst>
                                        <p:tav tm="0">
                                          <p:val>
                                            <p:strVal val="#ppt_x-.2"/>
                                          </p:val>
                                        </p:tav>
                                        <p:tav tm="100000">
                                          <p:val>
                                            <p:strVal val="#ppt_x"/>
                                          </p:val>
                                        </p:tav>
                                      </p:tavLst>
                                    </p:anim>
                                    <p:anim calcmode="lin" valueType="num">
                                      <p:cBhvr>
                                        <p:cTn id="10" dur="500" fill="hold"/>
                                        <p:tgtEl>
                                          <p:spTgt spid="36867"/>
                                        </p:tgtEl>
                                        <p:attrNameLst>
                                          <p:attrName>ppt_y</p:attrName>
                                        </p:attrNameLst>
                                      </p:cBhvr>
                                      <p:tavLst>
                                        <p:tav tm="0">
                                          <p:val>
                                            <p:strVal val="#ppt_y"/>
                                          </p:val>
                                        </p:tav>
                                        <p:tav tm="100000">
                                          <p:val>
                                            <p:strVal val="#ppt_y"/>
                                          </p:val>
                                        </p:tav>
                                      </p:tavLst>
                                    </p:anim>
                                    <p:animEffect transition="in" filter="fade">
                                      <p:cBhvr>
                                        <p:cTn id="11" dur="500"/>
                                        <p:tgtEl>
                                          <p:spTgt spid="3686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6869">
                                            <p:txEl>
                                              <p:pRg st="0" end="0"/>
                                            </p:txEl>
                                          </p:spTgt>
                                        </p:tgtEl>
                                        <p:attrNameLst>
                                          <p:attrName>style.visibility</p:attrName>
                                        </p:attrNameLst>
                                      </p:cBhvr>
                                      <p:to>
                                        <p:strVal val="visible"/>
                                      </p:to>
                                    </p:set>
                                    <p:animEffect transition="in" filter="fade">
                                      <p:cBhvr>
                                        <p:cTn id="15" dur="1000"/>
                                        <p:tgtEl>
                                          <p:spTgt spid="368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5"/>
          <p:cNvGrpSpPr>
            <a:grpSpLocks/>
          </p:cNvGrpSpPr>
          <p:nvPr/>
        </p:nvGrpSpPr>
        <p:grpSpPr bwMode="auto">
          <a:xfrm>
            <a:off x="1054100" y="1265238"/>
            <a:ext cx="6910388" cy="3582987"/>
            <a:chOff x="714375" y="2174802"/>
            <a:chExt cx="7715250" cy="2838620"/>
          </a:xfrm>
        </p:grpSpPr>
        <p:grpSp>
          <p:nvGrpSpPr>
            <p:cNvPr id="17411" name="组合 3"/>
            <p:cNvGrpSpPr>
              <a:grpSpLocks/>
            </p:cNvGrpSpPr>
            <p:nvPr/>
          </p:nvGrpSpPr>
          <p:grpSpPr bwMode="auto">
            <a:xfrm>
              <a:off x="714375" y="2174802"/>
              <a:ext cx="7715250" cy="2838620"/>
              <a:chOff x="500034" y="2237737"/>
              <a:chExt cx="8143932" cy="3141871"/>
            </a:xfrm>
          </p:grpSpPr>
          <p:sp>
            <p:nvSpPr>
              <p:cNvPr id="5" name="AutoShape 3"/>
              <p:cNvSpPr>
                <a:spLocks noChangeArrowheads="1"/>
              </p:cNvSpPr>
              <p:nvPr/>
            </p:nvSpPr>
            <p:spPr bwMode="auto">
              <a:xfrm>
                <a:off x="500034" y="2237737"/>
                <a:ext cx="8143932" cy="3141871"/>
              </a:xfrm>
              <a:prstGeom prst="roundRect">
                <a:avLst>
                  <a:gd name="adj" fmla="val 2451"/>
                </a:avLst>
              </a:prstGeom>
              <a:solidFill>
                <a:srgbClr val="067AE4"/>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solidFill>
                    <a:srgbClr val="C00000"/>
                  </a:solidFill>
                  <a:latin typeface="Calibri" pitchFamily="34" charset="0"/>
                  <a:ea typeface="微软雅黑" pitchFamily="34" charset="-122"/>
                </a:endParaRPr>
              </a:p>
            </p:txBody>
          </p:sp>
          <p:sp>
            <p:nvSpPr>
              <p:cNvPr id="6" name="AutoShape 3"/>
              <p:cNvSpPr>
                <a:spLocks noChangeArrowheads="1"/>
              </p:cNvSpPr>
              <p:nvPr/>
            </p:nvSpPr>
            <p:spPr bwMode="gray">
              <a:xfrm>
                <a:off x="503209" y="2402385"/>
                <a:ext cx="8137582" cy="2801466"/>
              </a:xfrm>
              <a:prstGeom prst="roundRect">
                <a:avLst>
                  <a:gd name="adj" fmla="val 2731"/>
                </a:avLst>
              </a:prstGeom>
              <a:solidFill>
                <a:schemeClr val="bg1"/>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latin typeface="Calibri" pitchFamily="34" charset="0"/>
                  <a:ea typeface="微软雅黑" pitchFamily="34" charset="-122"/>
                </a:endParaRPr>
              </a:p>
            </p:txBody>
          </p:sp>
        </p:grpSp>
        <p:sp>
          <p:nvSpPr>
            <p:cNvPr id="17412" name="Text Box 11"/>
            <p:cNvSpPr txBox="1">
              <a:spLocks noChangeArrowheads="1"/>
            </p:cNvSpPr>
            <p:nvPr/>
          </p:nvSpPr>
          <p:spPr bwMode="auto">
            <a:xfrm>
              <a:off x="1132341" y="2701172"/>
              <a:ext cx="6934885" cy="1916550"/>
            </a:xfrm>
            <a:prstGeom prst="rect">
              <a:avLst/>
            </a:prstGeom>
            <a:noFill/>
            <a:ln w="9525">
              <a:noFill/>
              <a:miter lim="800000"/>
              <a:headEnd/>
              <a:tailEnd/>
            </a:ln>
          </p:spPr>
          <p:txBody>
            <a:bodyPr>
              <a:spAutoFit/>
            </a:bodyPr>
            <a:lstStyle/>
            <a:p>
              <a:pPr>
                <a:lnSpc>
                  <a:spcPct val="120000"/>
                </a:lnSpc>
                <a:spcBef>
                  <a:spcPct val="50000"/>
                </a:spcBef>
              </a:pPr>
              <a:r>
                <a:rPr lang="zh-CN" altLang="en-US">
                  <a:latin typeface="微软雅黑" pitchFamily="34" charset="-122"/>
                  <a:ea typeface="微软雅黑" pitchFamily="34" charset="-122"/>
                </a:rPr>
                <a:t>成都管易软件开发有限公司是一家专业的互联网产品研发和服务企业，成立于</a:t>
              </a:r>
              <a:r>
                <a:rPr lang="en-US" altLang="zh-CN">
                  <a:latin typeface="微软雅黑" pitchFamily="34" charset="-122"/>
                  <a:ea typeface="微软雅黑" pitchFamily="34" charset="-122"/>
                </a:rPr>
                <a:t>2004</a:t>
              </a:r>
              <a:r>
                <a:rPr lang="zh-CN" altLang="en-US">
                  <a:latin typeface="微软雅黑" pitchFamily="34" charset="-122"/>
                  <a:ea typeface="微软雅黑" pitchFamily="34" charset="-122"/>
                </a:rPr>
                <a:t>年 ，是国内率先从事网吧行业管理软件开发的公司之一，产品在国际市场上处于领先地位。团队成员来自于腾讯、联想、盛大、</a:t>
              </a:r>
              <a:r>
                <a:rPr lang="en-US" altLang="zh-CN">
                  <a:latin typeface="微软雅黑" pitchFamily="34" charset="-122"/>
                  <a:ea typeface="微软雅黑" pitchFamily="34" charset="-122"/>
                </a:rPr>
                <a:t>IDG</a:t>
              </a:r>
              <a:r>
                <a:rPr lang="zh-CN" altLang="en-US">
                  <a:latin typeface="微软雅黑" pitchFamily="34" charset="-122"/>
                  <a:ea typeface="微软雅黑" pitchFamily="34" charset="-122"/>
                </a:rPr>
                <a:t>等著名互联网公司，具有丰富的管理经验和资深的技术背景。随着公司的发展，产品已从单一的面向网吧用户拓展到个人和家庭用户，市场反应良好，赢得用户的一致好评。</a:t>
              </a:r>
            </a:p>
          </p:txBody>
        </p:sp>
      </p:grpSp>
      <p:sp>
        <p:nvSpPr>
          <p:cNvPr id="17410"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公司介绍</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500" fill="hold"/>
                                        <p:tgtEl>
                                          <p:spTgt spid="6146"/>
                                        </p:tgtEl>
                                        <p:attrNameLst>
                                          <p:attrName>ppt_w</p:attrName>
                                        </p:attrNameLst>
                                      </p:cBhvr>
                                      <p:tavLst>
                                        <p:tav tm="0">
                                          <p:val>
                                            <p:strVal val="#ppt_w*0.05"/>
                                          </p:val>
                                        </p:tav>
                                        <p:tav tm="100000">
                                          <p:val>
                                            <p:strVal val="#ppt_w"/>
                                          </p:val>
                                        </p:tav>
                                      </p:tavLst>
                                    </p:anim>
                                    <p:anim calcmode="lin" valueType="num">
                                      <p:cBhvr>
                                        <p:cTn id="8" dur="500" fill="hold"/>
                                        <p:tgtEl>
                                          <p:spTgt spid="6146"/>
                                        </p:tgtEl>
                                        <p:attrNameLst>
                                          <p:attrName>ppt_h</p:attrName>
                                        </p:attrNameLst>
                                      </p:cBhvr>
                                      <p:tavLst>
                                        <p:tav tm="0">
                                          <p:val>
                                            <p:strVal val="#ppt_h"/>
                                          </p:val>
                                        </p:tav>
                                        <p:tav tm="100000">
                                          <p:val>
                                            <p:strVal val="#ppt_h"/>
                                          </p:val>
                                        </p:tav>
                                      </p:tavLst>
                                    </p:anim>
                                    <p:anim calcmode="lin" valueType="num">
                                      <p:cBhvr>
                                        <p:cTn id="9" dur="500" fill="hold"/>
                                        <p:tgtEl>
                                          <p:spTgt spid="6146"/>
                                        </p:tgtEl>
                                        <p:attrNameLst>
                                          <p:attrName>ppt_x</p:attrName>
                                        </p:attrNameLst>
                                      </p:cBhvr>
                                      <p:tavLst>
                                        <p:tav tm="0">
                                          <p:val>
                                            <p:strVal val="#ppt_x-.2"/>
                                          </p:val>
                                        </p:tav>
                                        <p:tav tm="100000">
                                          <p:val>
                                            <p:strVal val="#ppt_x"/>
                                          </p:val>
                                        </p:tav>
                                      </p:tavLst>
                                    </p:anim>
                                    <p:anim calcmode="lin" valueType="num">
                                      <p:cBhvr>
                                        <p:cTn id="10" dur="500" fill="hold"/>
                                        <p:tgtEl>
                                          <p:spTgt spid="6146"/>
                                        </p:tgtEl>
                                        <p:attrNameLst>
                                          <p:attrName>ppt_y</p:attrName>
                                        </p:attrNameLst>
                                      </p:cBhvr>
                                      <p:tavLst>
                                        <p:tav tm="0">
                                          <p:val>
                                            <p:strVal val="#ppt_y"/>
                                          </p:val>
                                        </p:tav>
                                        <p:tav tm="100000">
                                          <p:val>
                                            <p:strVal val="#ppt_y"/>
                                          </p:val>
                                        </p:tav>
                                      </p:tavLst>
                                    </p:anim>
                                    <p:animEffect transition="in" filter="fade">
                                      <p:cBhvr>
                                        <p:cTn id="11"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团队介绍</a:t>
            </a:r>
          </a:p>
        </p:txBody>
      </p:sp>
      <p:grpSp>
        <p:nvGrpSpPr>
          <p:cNvPr id="18434" name="组合 30"/>
          <p:cNvGrpSpPr>
            <a:grpSpLocks/>
          </p:cNvGrpSpPr>
          <p:nvPr/>
        </p:nvGrpSpPr>
        <p:grpSpPr bwMode="auto">
          <a:xfrm>
            <a:off x="4575175" y="1181100"/>
            <a:ext cx="3530600" cy="3516313"/>
            <a:chOff x="665540" y="867775"/>
            <a:chExt cx="1744663" cy="3070894"/>
          </a:xfrm>
        </p:grpSpPr>
        <p:sp>
          <p:nvSpPr>
            <p:cNvPr id="43" name="圆角矩形 42"/>
            <p:cNvSpPr/>
            <p:nvPr/>
          </p:nvSpPr>
          <p:spPr bwMode="auto">
            <a:xfrm>
              <a:off x="665540" y="880349"/>
              <a:ext cx="1744663" cy="3058320"/>
            </a:xfrm>
            <a:prstGeom prst="roundRect">
              <a:avLst>
                <a:gd name="adj" fmla="val 5869"/>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a:solidFill>
                  <a:schemeClr val="tx1"/>
                </a:solidFill>
                <a:latin typeface="微软雅黑" pitchFamily="34" charset="-122"/>
                <a:ea typeface="微软雅黑" pitchFamily="34" charset="-122"/>
              </a:endParaRPr>
            </a:p>
          </p:txBody>
        </p:sp>
        <p:sp>
          <p:nvSpPr>
            <p:cNvPr id="18439" name="TextBox 32"/>
            <p:cNvSpPr txBox="1">
              <a:spLocks noChangeArrowheads="1"/>
            </p:cNvSpPr>
            <p:nvPr/>
          </p:nvSpPr>
          <p:spPr bwMode="auto">
            <a:xfrm>
              <a:off x="715350" y="867775"/>
              <a:ext cx="1628775" cy="2015606"/>
            </a:xfrm>
            <a:prstGeom prst="rect">
              <a:avLst/>
            </a:prstGeom>
            <a:noFill/>
            <a:ln w="9525">
              <a:noFill/>
              <a:miter lim="800000"/>
              <a:headEnd/>
              <a:tailEnd/>
            </a:ln>
          </p:spPr>
          <p:txBody>
            <a:bodyPr>
              <a:spAutoFit/>
            </a:bodyPr>
            <a:lstStyle/>
            <a:p>
              <a:pPr>
                <a:lnSpc>
                  <a:spcPct val="150000"/>
                </a:lnSpc>
              </a:pPr>
              <a:r>
                <a:rPr lang="zh-CN" altLang="en-US" sz="1200">
                  <a:latin typeface="微软雅黑" pitchFamily="34" charset="-122"/>
                  <a:ea typeface="微软雅黑" pitchFamily="34" charset="-122"/>
                </a:rPr>
                <a:t>毕业于西南政法大学。曾担任成都吉胜科技有限公司副总经理，</a:t>
              </a:r>
              <a:r>
                <a:rPr lang="en-US" altLang="zh-CN" sz="1200">
                  <a:latin typeface="微软雅黑" pitchFamily="34" charset="-122"/>
                  <a:ea typeface="微软雅黑" pitchFamily="34" charset="-122"/>
                </a:rPr>
                <a:t>2004</a:t>
              </a:r>
              <a:r>
                <a:rPr lang="zh-CN" altLang="en-US" sz="1200">
                  <a:latin typeface="微软雅黑" pitchFamily="34" charset="-122"/>
                  <a:ea typeface="微软雅黑" pitchFamily="34" charset="-122"/>
                </a:rPr>
                <a:t>年开始自主创业，创办成都管易软件开发有限公司并担任公司</a:t>
              </a:r>
              <a:r>
                <a:rPr lang="en-US" altLang="zh-CN" sz="1200">
                  <a:latin typeface="微软雅黑" pitchFamily="34" charset="-122"/>
                  <a:ea typeface="微软雅黑" pitchFamily="34" charset="-122"/>
                </a:rPr>
                <a:t>CEO</a:t>
              </a:r>
              <a:r>
                <a:rPr lang="zh-CN" altLang="en-US" sz="1200">
                  <a:latin typeface="微软雅黑" pitchFamily="34" charset="-122"/>
                  <a:ea typeface="微软雅黑" pitchFamily="34" charset="-122"/>
                </a:rPr>
                <a:t>至今</a:t>
              </a:r>
              <a:r>
                <a:rPr lang="zh-CN" altLang="en-US" sz="1200"/>
                <a:t>。</a:t>
              </a:r>
              <a:r>
                <a:rPr lang="zh-CN" altLang="en-US" sz="1200">
                  <a:latin typeface="微软雅黑" pitchFamily="34" charset="-122"/>
                  <a:ea typeface="微软雅黑" pitchFamily="34" charset="-122"/>
                </a:rPr>
                <a:t>长期的软件、互联网行业工作经验，使其能充分把握从产品研发到市场推广、网站运营等各个环节的实际运作，具备较强的执行能力</a:t>
              </a:r>
              <a:r>
                <a:rPr lang="zh-CN" altLang="en-US" sz="1200"/>
                <a:t>，</a:t>
              </a:r>
              <a:r>
                <a:rPr lang="zh-CN" altLang="en-US" sz="1200">
                  <a:latin typeface="微软雅黑" pitchFamily="34" charset="-122"/>
                  <a:ea typeface="微软雅黑" pitchFamily="34" charset="-122"/>
                </a:rPr>
                <a:t>同时深度热爱互联网，坚信互联网将改变人们的生活各个方面，并愿意为之而长期奋斗。</a:t>
              </a:r>
            </a:p>
          </p:txBody>
        </p:sp>
      </p:grpSp>
      <p:pic>
        <p:nvPicPr>
          <p:cNvPr id="35842" name="Picture 2" descr="http://hiphotos.baidu.com/fjyalex/pic/item/a70fadd824df891510df9b43.jpg"/>
          <p:cNvPicPr>
            <a:picLocks noChangeAspect="1" noChangeArrowheads="1"/>
          </p:cNvPicPr>
          <p:nvPr/>
        </p:nvPicPr>
        <p:blipFill>
          <a:blip r:embed="rId2"/>
          <a:stretch>
            <a:fillRect/>
          </a:stretch>
        </p:blipFill>
        <p:spPr bwMode="auto">
          <a:xfrm>
            <a:off x="1457325" y="1241425"/>
            <a:ext cx="2484438" cy="3314700"/>
          </a:xfrm>
          <a:prstGeom prst="rect">
            <a:avLst/>
          </a:prstGeom>
          <a:ln>
            <a:noFill/>
          </a:ln>
          <a:effectLst>
            <a:outerShdw blurRad="292100" dist="139700" dir="2700000" algn="tl" rotWithShape="0">
              <a:srgbClr val="333333">
                <a:alpha val="65000"/>
              </a:srgbClr>
            </a:outerShdw>
          </a:effectLst>
        </p:spPr>
      </p:pic>
      <p:sp>
        <p:nvSpPr>
          <p:cNvPr id="11" name="圆角矩形 10"/>
          <p:cNvSpPr/>
          <p:nvPr/>
        </p:nvSpPr>
        <p:spPr bwMode="auto">
          <a:xfrm>
            <a:off x="1807236" y="4716171"/>
            <a:ext cx="1678914" cy="467949"/>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12" name="矩形 11"/>
          <p:cNvSpPr>
            <a:spLocks noChangeArrowheads="1"/>
          </p:cNvSpPr>
          <p:nvPr/>
        </p:nvSpPr>
        <p:spPr bwMode="auto">
          <a:xfrm>
            <a:off x="1918114" y="4752118"/>
            <a:ext cx="1434686" cy="338554"/>
          </a:xfrm>
          <a:prstGeom prst="rect">
            <a:avLst/>
          </a:prstGeom>
          <a:noFill/>
          <a:scene3d>
            <a:camera prst="orthographicFront"/>
            <a:lightRig rig="threePt" dir="t"/>
          </a:scene3d>
          <a:sp3d/>
        </p:spPr>
        <p:txBody>
          <a:bodyPr>
            <a:spAutoFit/>
          </a:bodyPr>
          <a:lstStyle/>
          <a:p>
            <a:pPr algn="ctr" fontAlgn="auto">
              <a:spcBef>
                <a:spcPts val="0"/>
              </a:spcBef>
              <a:spcAft>
                <a:spcPts val="0"/>
              </a:spcAft>
              <a:defRPr/>
            </a:pPr>
            <a:r>
              <a:rPr lang="zh-CN" altLang="en-US" sz="1600" dirty="0">
                <a:solidFill>
                  <a:schemeClr val="bg1"/>
                </a:solidFill>
                <a:latin typeface="微软雅黑" pitchFamily="34" charset="-122"/>
                <a:ea typeface="微软雅黑" pitchFamily="34" charset="-122"/>
              </a:rPr>
              <a:t>总经理</a:t>
            </a:r>
            <a:r>
              <a:rPr lang="en-US" altLang="zh-CN" sz="1600" dirty="0">
                <a:solidFill>
                  <a:schemeClr val="bg1"/>
                </a:solidFill>
                <a:latin typeface="微软雅黑" pitchFamily="34" charset="-122"/>
                <a:ea typeface="微软雅黑" pitchFamily="34" charset="-122"/>
              </a:rPr>
              <a:t>:</a:t>
            </a:r>
            <a:r>
              <a:rPr lang="zh-CN" altLang="en-US" sz="1600" dirty="0">
                <a:solidFill>
                  <a:schemeClr val="bg1"/>
                </a:solidFill>
                <a:latin typeface="微软雅黑" pitchFamily="34" charset="-122"/>
                <a:ea typeface="微软雅黑" pitchFamily="34" charset="-122"/>
              </a:rPr>
              <a:t>赵冲</a:t>
            </a:r>
            <a:endPar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35842"/>
                                        </p:tgtEl>
                                        <p:attrNameLst>
                                          <p:attrName>style.visibility</p:attrName>
                                        </p:attrNameLst>
                                      </p:cBhvr>
                                      <p:to>
                                        <p:strVal val="visible"/>
                                      </p:to>
                                    </p:set>
                                    <p:anim calcmode="lin" valueType="num">
                                      <p:cBhvr>
                                        <p:cTn id="7" dur="500" fill="hold"/>
                                        <p:tgtEl>
                                          <p:spTgt spid="35842"/>
                                        </p:tgtEl>
                                        <p:attrNameLst>
                                          <p:attrName>ppt_w</p:attrName>
                                        </p:attrNameLst>
                                      </p:cBhvr>
                                      <p:tavLst>
                                        <p:tav tm="0">
                                          <p:val>
                                            <p:fltVal val="0"/>
                                          </p:val>
                                        </p:tav>
                                        <p:tav tm="100000">
                                          <p:val>
                                            <p:strVal val="#ppt_w"/>
                                          </p:val>
                                        </p:tav>
                                      </p:tavLst>
                                    </p:anim>
                                    <p:anim calcmode="lin" valueType="num">
                                      <p:cBhvr>
                                        <p:cTn id="8" dur="500" fill="hold"/>
                                        <p:tgtEl>
                                          <p:spTgt spid="358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团队介绍</a:t>
            </a:r>
          </a:p>
        </p:txBody>
      </p:sp>
      <p:grpSp>
        <p:nvGrpSpPr>
          <p:cNvPr id="19458" name="组合 30"/>
          <p:cNvGrpSpPr>
            <a:grpSpLocks/>
          </p:cNvGrpSpPr>
          <p:nvPr/>
        </p:nvGrpSpPr>
        <p:grpSpPr bwMode="auto">
          <a:xfrm>
            <a:off x="4575175" y="1181100"/>
            <a:ext cx="3530600" cy="3514725"/>
            <a:chOff x="679450" y="1258944"/>
            <a:chExt cx="1744663" cy="3068731"/>
          </a:xfrm>
        </p:grpSpPr>
        <p:sp>
          <p:nvSpPr>
            <p:cNvPr id="43" name="圆角矩形 42"/>
            <p:cNvSpPr/>
            <p:nvPr/>
          </p:nvSpPr>
          <p:spPr bwMode="auto">
            <a:xfrm>
              <a:off x="679450" y="1270247"/>
              <a:ext cx="1744663" cy="3057428"/>
            </a:xfrm>
            <a:prstGeom prst="roundRect">
              <a:avLst>
                <a:gd name="adj" fmla="val 5869"/>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a:solidFill>
                  <a:schemeClr val="tx1"/>
                </a:solidFill>
                <a:latin typeface="微软雅黑" pitchFamily="34" charset="-122"/>
                <a:ea typeface="微软雅黑" pitchFamily="34" charset="-122"/>
              </a:endParaRPr>
            </a:p>
          </p:txBody>
        </p:sp>
        <p:sp>
          <p:nvSpPr>
            <p:cNvPr id="19463" name="TextBox 32"/>
            <p:cNvSpPr txBox="1">
              <a:spLocks noChangeArrowheads="1"/>
            </p:cNvSpPr>
            <p:nvPr/>
          </p:nvSpPr>
          <p:spPr bwMode="auto">
            <a:xfrm>
              <a:off x="728496" y="1258944"/>
              <a:ext cx="1628775" cy="2740963"/>
            </a:xfrm>
            <a:prstGeom prst="rect">
              <a:avLst/>
            </a:prstGeom>
            <a:noFill/>
            <a:ln w="9525">
              <a:noFill/>
              <a:miter lim="800000"/>
              <a:headEnd/>
              <a:tailEnd/>
            </a:ln>
          </p:spPr>
          <p:txBody>
            <a:bodyPr>
              <a:spAutoFit/>
            </a:bodyPr>
            <a:lstStyle/>
            <a:p>
              <a:pPr>
                <a:lnSpc>
                  <a:spcPct val="150000"/>
                </a:lnSpc>
              </a:pPr>
              <a:r>
                <a:rPr lang="zh-CN" altLang="en-US" sz="1200">
                  <a:latin typeface="微软雅黑" pitchFamily="34" charset="-122"/>
                  <a:ea typeface="微软雅黑" pitchFamily="34" charset="-122"/>
                  <a:cs typeface="Times New Roman" pitchFamily="18" charset="0"/>
                </a:rPr>
                <a:t>毕业于南昌大学、留法</a:t>
              </a:r>
              <a:r>
                <a:rPr lang="en-US" altLang="zh-CN" sz="1200">
                  <a:latin typeface="微软雅黑" pitchFamily="34" charset="-122"/>
                  <a:ea typeface="微软雅黑" pitchFamily="34" charset="-122"/>
                  <a:cs typeface="Times New Roman" pitchFamily="18" charset="0"/>
                </a:rPr>
                <a:t>MBA</a:t>
              </a:r>
              <a:r>
                <a:rPr lang="zh-CN" altLang="en-US" sz="1200">
                  <a:latin typeface="微软雅黑" pitchFamily="34" charset="-122"/>
                  <a:ea typeface="微软雅黑" pitchFamily="34" charset="-122"/>
                  <a:cs typeface="Times New Roman" pitchFamily="18" charset="0"/>
                </a:rPr>
                <a:t>。</a:t>
              </a:r>
              <a:r>
                <a:rPr lang="en-US" altLang="zh-CN" sz="1200">
                  <a:latin typeface="微软雅黑" pitchFamily="34" charset="-122"/>
                  <a:ea typeface="微软雅黑" pitchFamily="34" charset="-122"/>
                  <a:cs typeface="Times New Roman" pitchFamily="18" charset="0"/>
                </a:rPr>
                <a:t>6</a:t>
              </a:r>
              <a:r>
                <a:rPr lang="zh-CN" altLang="en-US" sz="1200">
                  <a:latin typeface="微软雅黑" pitchFamily="34" charset="-122"/>
                  <a:ea typeface="微软雅黑" pitchFamily="34" charset="-122"/>
                  <a:cs typeface="Times New Roman" pitchFamily="18" charset="0"/>
                </a:rPr>
                <a:t>年教育行业经验，</a:t>
              </a:r>
              <a:r>
                <a:rPr lang="en-US" altLang="zh-CN" sz="1200">
                  <a:latin typeface="微软雅黑" pitchFamily="34" charset="-122"/>
                  <a:ea typeface="微软雅黑" pitchFamily="34" charset="-122"/>
                  <a:cs typeface="Times New Roman" pitchFamily="18" charset="0"/>
                </a:rPr>
                <a:t>3</a:t>
              </a:r>
              <a:r>
                <a:rPr lang="zh-CN" altLang="en-US" sz="1200">
                  <a:latin typeface="微软雅黑" pitchFamily="34" charset="-122"/>
                  <a:ea typeface="微软雅黑" pitchFamily="34" charset="-122"/>
                  <a:cs typeface="Times New Roman" pitchFamily="18" charset="0"/>
                </a:rPr>
                <a:t>年管理经验，拥有思科</a:t>
              </a:r>
              <a:r>
                <a:rPr lang="en-US" altLang="zh-CN" sz="1200">
                  <a:latin typeface="微软雅黑" pitchFamily="34" charset="-122"/>
                  <a:ea typeface="微软雅黑" pitchFamily="34" charset="-122"/>
                  <a:cs typeface="Times New Roman" pitchFamily="18" charset="0"/>
                </a:rPr>
                <a:t>CCNP</a:t>
              </a:r>
              <a:r>
                <a:rPr lang="zh-CN" altLang="en-US" sz="1200">
                  <a:latin typeface="微软雅黑" pitchFamily="34" charset="-122"/>
                  <a:ea typeface="微软雅黑" pitchFamily="34" charset="-122"/>
                  <a:cs typeface="Times New Roman" pitchFamily="18" charset="0"/>
                </a:rPr>
                <a:t>、微软</a:t>
              </a:r>
              <a:r>
                <a:rPr lang="en-US" altLang="zh-CN" sz="1200">
                  <a:latin typeface="微软雅黑" pitchFamily="34" charset="-122"/>
                  <a:ea typeface="微软雅黑" pitchFamily="34" charset="-122"/>
                  <a:cs typeface="Times New Roman" pitchFamily="18" charset="0"/>
                </a:rPr>
                <a:t>MCSE </a:t>
              </a:r>
              <a:r>
                <a:rPr lang="zh-CN" altLang="en-US" sz="1200">
                  <a:latin typeface="微软雅黑" pitchFamily="34" charset="-122"/>
                  <a:ea typeface="微软雅黑" pitchFamily="34" charset="-122"/>
                  <a:cs typeface="Times New Roman" pitchFamily="18" charset="0"/>
                </a:rPr>
                <a:t>、</a:t>
              </a:r>
              <a:r>
                <a:rPr lang="en-US" altLang="zh-CN" sz="1200">
                  <a:latin typeface="微软雅黑" pitchFamily="34" charset="-122"/>
                  <a:ea typeface="微软雅黑" pitchFamily="34" charset="-122"/>
                  <a:cs typeface="Times New Roman" pitchFamily="18" charset="0"/>
                </a:rPr>
                <a:t>MCDBA </a:t>
              </a:r>
              <a:r>
                <a:rPr lang="zh-CN" altLang="en-US" sz="1200">
                  <a:latin typeface="微软雅黑" pitchFamily="34" charset="-122"/>
                  <a:ea typeface="微软雅黑" pitchFamily="34" charset="-122"/>
                  <a:cs typeface="Times New Roman" pitchFamily="18" charset="0"/>
                </a:rPr>
                <a:t>等多项专业技术认证。曾担任江西先锋软件学院副院长，被誉为中国最年轻的大学校长，对校园市场和学生需求有着深刻的了解。成功将先锋学院推动成为</a:t>
              </a:r>
              <a:r>
                <a:rPr lang="en-US" altLang="zh-CN" sz="1200">
                  <a:latin typeface="微软雅黑" pitchFamily="34" charset="-122"/>
                  <a:ea typeface="微软雅黑" pitchFamily="34" charset="-122"/>
                  <a:cs typeface="Times New Roman" pitchFamily="18" charset="0"/>
                </a:rPr>
                <a:t>IBM</a:t>
              </a:r>
              <a:r>
                <a:rPr lang="zh-CN" altLang="en-US" sz="1200">
                  <a:latin typeface="微软雅黑" pitchFamily="34" charset="-122"/>
                  <a:ea typeface="微软雅黑" pitchFamily="34" charset="-122"/>
                  <a:cs typeface="Times New Roman" pitchFamily="18" charset="0"/>
                </a:rPr>
                <a:t>、</a:t>
              </a:r>
              <a:r>
                <a:rPr lang="en-US" altLang="zh-CN" sz="1200">
                  <a:latin typeface="微软雅黑" pitchFamily="34" charset="-122"/>
                  <a:ea typeface="微软雅黑" pitchFamily="34" charset="-122"/>
                  <a:cs typeface="Times New Roman" pitchFamily="18" charset="0"/>
                </a:rPr>
                <a:t>TATA</a:t>
              </a:r>
              <a:r>
                <a:rPr lang="zh-CN" altLang="en-US" sz="1200">
                  <a:latin typeface="微软雅黑" pitchFamily="34" charset="-122"/>
                  <a:ea typeface="微软雅黑" pitchFamily="34" charset="-122"/>
                  <a:cs typeface="Times New Roman" pitchFamily="18" charset="0"/>
                </a:rPr>
                <a:t>、</a:t>
              </a:r>
              <a:r>
                <a:rPr lang="en-US" altLang="zh-CN" sz="1200">
                  <a:latin typeface="微软雅黑" pitchFamily="34" charset="-122"/>
                  <a:ea typeface="微软雅黑" pitchFamily="34" charset="-122"/>
                  <a:cs typeface="Times New Roman" pitchFamily="18" charset="0"/>
                </a:rPr>
                <a:t>Infosys</a:t>
              </a:r>
              <a:r>
                <a:rPr lang="zh-CN" altLang="en-US" sz="1200">
                  <a:latin typeface="微软雅黑" pitchFamily="34" charset="-122"/>
                  <a:ea typeface="微软雅黑" pitchFamily="34" charset="-122"/>
                  <a:cs typeface="Times New Roman" pitchFamily="18" charset="0"/>
                </a:rPr>
                <a:t>中国区最大的培训基地和国家级国际软件人才培训基地。曾作为江泽民总书记参观南昌软件园时现场解说。编有</a:t>
              </a:r>
              <a:r>
                <a:rPr lang="en-US" altLang="zh-CN" sz="1200">
                  <a:latin typeface="微软雅黑" pitchFamily="34" charset="-122"/>
                  <a:ea typeface="微软雅黑" pitchFamily="34" charset="-122"/>
                  <a:cs typeface="Times New Roman" pitchFamily="18" charset="0"/>
                </a:rPr>
                <a:t>《</a:t>
              </a:r>
              <a:r>
                <a:rPr lang="zh-CN" altLang="en-US" sz="1200">
                  <a:latin typeface="微软雅黑" pitchFamily="34" charset="-122"/>
                  <a:ea typeface="微软雅黑" pitchFamily="34" charset="-122"/>
                  <a:cs typeface="Times New Roman" pitchFamily="18" charset="0"/>
                </a:rPr>
                <a:t>知识管理之互联网应用</a:t>
              </a:r>
              <a:r>
                <a:rPr lang="en-US" altLang="zh-CN" sz="1200">
                  <a:latin typeface="微软雅黑" pitchFamily="34" charset="-122"/>
                  <a:ea typeface="微软雅黑" pitchFamily="34" charset="-122"/>
                  <a:cs typeface="Times New Roman" pitchFamily="18" charset="0"/>
                </a:rPr>
                <a:t>》</a:t>
              </a:r>
              <a:r>
                <a:rPr lang="zh-CN" altLang="en-US" sz="1200">
                  <a:latin typeface="微软雅黑" pitchFamily="34" charset="-122"/>
                  <a:ea typeface="微软雅黑" pitchFamily="34" charset="-122"/>
                  <a:cs typeface="Times New Roman" pitchFamily="18" charset="0"/>
                </a:rPr>
                <a:t>等书籍。任职先锋学院之前，在</a:t>
              </a:r>
              <a:r>
                <a:rPr lang="en-US" sz="1200">
                  <a:latin typeface="微软雅黑" pitchFamily="34" charset="-122"/>
                  <a:ea typeface="微软雅黑" pitchFamily="34" charset="-122"/>
                  <a:cs typeface="Times New Roman" pitchFamily="18" charset="0"/>
                </a:rPr>
                <a:t> </a:t>
              </a:r>
              <a:r>
                <a:rPr lang="en-US" altLang="zh-CN" sz="1200">
                  <a:latin typeface="微软雅黑" pitchFamily="34" charset="-122"/>
                  <a:ea typeface="微软雅黑" pitchFamily="34" charset="-122"/>
                  <a:cs typeface="Times New Roman" pitchFamily="18" charset="0"/>
                </a:rPr>
                <a:t>IDG</a:t>
              </a:r>
              <a:r>
                <a:rPr lang="zh-CN" altLang="en-US" sz="1200">
                  <a:latin typeface="微软雅黑" pitchFamily="34" charset="-122"/>
                  <a:ea typeface="微软雅黑" pitchFamily="34" charset="-122"/>
                  <a:cs typeface="Times New Roman" pitchFamily="18" charset="0"/>
                </a:rPr>
                <a:t>担任市场分析师一职。</a:t>
              </a:r>
            </a:p>
          </p:txBody>
        </p:sp>
      </p:grpSp>
      <p:pic>
        <p:nvPicPr>
          <p:cNvPr id="56322" name="Picture 2" descr="http://hiphotos.baidu.com/chixueyingxin/pic/item/b315fc13070323cff6039e59.jpg"/>
          <p:cNvPicPr preferRelativeResize="0">
            <a:picLocks noChangeArrowheads="1"/>
          </p:cNvPicPr>
          <p:nvPr/>
        </p:nvPicPr>
        <p:blipFill>
          <a:blip r:embed="rId2"/>
          <a:stretch>
            <a:fillRect/>
          </a:stretch>
        </p:blipFill>
        <p:spPr bwMode="auto">
          <a:xfrm>
            <a:off x="1457325" y="1241425"/>
            <a:ext cx="2517775" cy="3313113"/>
          </a:xfrm>
          <a:prstGeom prst="rect">
            <a:avLst/>
          </a:prstGeom>
          <a:ln>
            <a:noFill/>
          </a:ln>
          <a:effectLst>
            <a:outerShdw blurRad="292100" dist="139700" dir="2700000" algn="tl" rotWithShape="0">
              <a:srgbClr val="333333">
                <a:alpha val="65000"/>
              </a:srgbClr>
            </a:outerShdw>
          </a:effectLst>
        </p:spPr>
      </p:pic>
      <p:sp>
        <p:nvSpPr>
          <p:cNvPr id="14" name="圆角矩形 13"/>
          <p:cNvSpPr/>
          <p:nvPr/>
        </p:nvSpPr>
        <p:spPr bwMode="auto">
          <a:xfrm>
            <a:off x="1807236" y="4716463"/>
            <a:ext cx="1678914" cy="467994"/>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15" name="矩形 14"/>
          <p:cNvSpPr>
            <a:spLocks noChangeArrowheads="1"/>
          </p:cNvSpPr>
          <p:nvPr/>
        </p:nvSpPr>
        <p:spPr bwMode="auto">
          <a:xfrm>
            <a:off x="1908588" y="4752413"/>
            <a:ext cx="1501361" cy="338554"/>
          </a:xfrm>
          <a:prstGeom prst="rect">
            <a:avLst/>
          </a:prstGeom>
          <a:noFill/>
          <a:scene3d>
            <a:camera prst="orthographicFront"/>
            <a:lightRig rig="threePt" dir="t"/>
          </a:scene3d>
          <a:sp3d/>
        </p:spPr>
        <p:txBody>
          <a:bodyPr>
            <a:spAutoFit/>
          </a:bodyPr>
          <a:lstStyle/>
          <a:p>
            <a:pPr algn="ctr" fontAlgn="auto">
              <a:spcBef>
                <a:spcPts val="0"/>
              </a:spcBef>
              <a:spcAft>
                <a:spcPts val="0"/>
              </a:spcAft>
              <a:defRPr/>
            </a:pPr>
            <a:r>
              <a:rPr lang="zh-CN" altLang="en-US" sz="1600" dirty="0">
                <a:solidFill>
                  <a:schemeClr val="bg1"/>
                </a:solidFill>
                <a:latin typeface="微软雅黑" pitchFamily="34" charset="-122"/>
                <a:ea typeface="微软雅黑" pitchFamily="34" charset="-122"/>
              </a:rPr>
              <a:t>副总经理</a:t>
            </a:r>
            <a:r>
              <a:rPr lang="en-US" altLang="zh-CN" sz="1600" dirty="0">
                <a:solidFill>
                  <a:schemeClr val="bg1"/>
                </a:solidFill>
                <a:latin typeface="微软雅黑" pitchFamily="34" charset="-122"/>
                <a:ea typeface="微软雅黑" pitchFamily="34" charset="-122"/>
              </a:rPr>
              <a:t>:</a:t>
            </a:r>
            <a:r>
              <a:rPr lang="zh-CN" altLang="en-US" sz="1600" b="1" dirty="0">
                <a:solidFill>
                  <a:schemeClr val="bg1"/>
                </a:solidFill>
                <a:latin typeface="Arial" pitchFamily="34" charset="0"/>
                <a:ea typeface="宋体" pitchFamily="2" charset="-122"/>
              </a:rPr>
              <a:t>喻烜</a:t>
            </a:r>
            <a:endPar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56322"/>
                                        </p:tgtEl>
                                        <p:attrNameLst>
                                          <p:attrName>style.visibility</p:attrName>
                                        </p:attrNameLst>
                                      </p:cBhvr>
                                      <p:to>
                                        <p:strVal val="visible"/>
                                      </p:to>
                                    </p:set>
                                    <p:anim calcmode="lin" valueType="num">
                                      <p:cBhvr>
                                        <p:cTn id="7" dur="500" fill="hold"/>
                                        <p:tgtEl>
                                          <p:spTgt spid="56322"/>
                                        </p:tgtEl>
                                        <p:attrNameLst>
                                          <p:attrName>ppt_w</p:attrName>
                                        </p:attrNameLst>
                                      </p:cBhvr>
                                      <p:tavLst>
                                        <p:tav tm="0">
                                          <p:val>
                                            <p:fltVal val="0"/>
                                          </p:val>
                                        </p:tav>
                                        <p:tav tm="100000">
                                          <p:val>
                                            <p:strVal val="#ppt_w"/>
                                          </p:val>
                                        </p:tav>
                                      </p:tavLst>
                                    </p:anim>
                                    <p:anim calcmode="lin" valueType="num">
                                      <p:cBhvr>
                                        <p:cTn id="8" dur="500" fill="hold"/>
                                        <p:tgtEl>
                                          <p:spTgt spid="563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团队介绍</a:t>
            </a:r>
          </a:p>
        </p:txBody>
      </p:sp>
      <p:grpSp>
        <p:nvGrpSpPr>
          <p:cNvPr id="20482" name="组合 30"/>
          <p:cNvGrpSpPr>
            <a:grpSpLocks/>
          </p:cNvGrpSpPr>
          <p:nvPr/>
        </p:nvGrpSpPr>
        <p:grpSpPr bwMode="auto">
          <a:xfrm>
            <a:off x="4575175" y="1181100"/>
            <a:ext cx="3530600" cy="3509963"/>
            <a:chOff x="679450" y="1259667"/>
            <a:chExt cx="1744663" cy="2578906"/>
          </a:xfrm>
        </p:grpSpPr>
        <p:sp>
          <p:nvSpPr>
            <p:cNvPr id="43" name="圆角矩形 42"/>
            <p:cNvSpPr/>
            <p:nvPr/>
          </p:nvSpPr>
          <p:spPr bwMode="auto">
            <a:xfrm>
              <a:off x="679450" y="1270247"/>
              <a:ext cx="1744663" cy="2568326"/>
            </a:xfrm>
            <a:prstGeom prst="roundRect">
              <a:avLst>
                <a:gd name="adj" fmla="val 5869"/>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a:solidFill>
                  <a:schemeClr val="tx1"/>
                </a:solidFill>
                <a:latin typeface="微软雅黑" pitchFamily="34" charset="-122"/>
                <a:ea typeface="微软雅黑" pitchFamily="34" charset="-122"/>
              </a:endParaRPr>
            </a:p>
          </p:txBody>
        </p:sp>
        <p:sp>
          <p:nvSpPr>
            <p:cNvPr id="20487" name="TextBox 32"/>
            <p:cNvSpPr txBox="1">
              <a:spLocks noChangeArrowheads="1"/>
            </p:cNvSpPr>
            <p:nvPr/>
          </p:nvSpPr>
          <p:spPr bwMode="auto">
            <a:xfrm>
              <a:off x="729261" y="1259667"/>
              <a:ext cx="1628775" cy="1899517"/>
            </a:xfrm>
            <a:prstGeom prst="rect">
              <a:avLst/>
            </a:prstGeom>
            <a:noFill/>
            <a:ln w="9525">
              <a:noFill/>
              <a:miter lim="800000"/>
              <a:headEnd/>
              <a:tailEnd/>
            </a:ln>
          </p:spPr>
          <p:txBody>
            <a:bodyPr>
              <a:spAutoFit/>
            </a:bodyPr>
            <a:lstStyle/>
            <a:p>
              <a:pPr>
                <a:lnSpc>
                  <a:spcPct val="150000"/>
                </a:lnSpc>
              </a:pPr>
              <a:r>
                <a:rPr lang="zh-CN" altLang="en-US" sz="1200">
                  <a:latin typeface="微软雅黑" pitchFamily="34" charset="-122"/>
                  <a:ea typeface="微软雅黑" pitchFamily="34" charset="-122"/>
                </a:rPr>
                <a:t>毕业于四川农业大学。著名内核、漏洞、程序研究网站</a:t>
              </a:r>
              <a:r>
                <a:rPr lang="en-US" altLang="zh-CN" sz="1200">
                  <a:latin typeface="微软雅黑" pitchFamily="34" charset="-122"/>
                  <a:ea typeface="微软雅黑" pitchFamily="34" charset="-122"/>
                </a:rPr>
                <a:t>DebugMAN</a:t>
              </a:r>
              <a:r>
                <a:rPr lang="zh-CN" altLang="en-US" sz="1200">
                  <a:latin typeface="微软雅黑" pitchFamily="34" charset="-122"/>
                  <a:ea typeface="微软雅黑" pitchFamily="34" charset="-122"/>
                </a:rPr>
                <a:t>的创始人、站长，致力于研究系统底层、内核，为该领域的顶尖高手。成功开发过</a:t>
              </a:r>
              <a:r>
                <a:rPr lang="en-US" altLang="zh-CN" sz="1200">
                  <a:latin typeface="微软雅黑" pitchFamily="34" charset="-122"/>
                  <a:ea typeface="微软雅黑" pitchFamily="34" charset="-122"/>
                </a:rPr>
                <a:t>SuperVD</a:t>
              </a:r>
              <a:r>
                <a:rPr lang="zh-CN" altLang="en-US" sz="1200">
                  <a:latin typeface="微软雅黑" pitchFamily="34" charset="-122"/>
                  <a:ea typeface="微软雅黑" pitchFamily="34" charset="-122"/>
                </a:rPr>
                <a:t>超级虚拟盘系统、</a:t>
              </a:r>
              <a:r>
                <a:rPr lang="en-US" altLang="zh-CN" sz="1200">
                  <a:latin typeface="微软雅黑" pitchFamily="34" charset="-122"/>
                  <a:ea typeface="微软雅黑" pitchFamily="34" charset="-122"/>
                </a:rPr>
                <a:t>GPK</a:t>
              </a:r>
              <a:r>
                <a:rPr lang="zh-CN" altLang="en-US" sz="1200">
                  <a:latin typeface="微软雅黑" pitchFamily="34" charset="-122"/>
                  <a:ea typeface="微软雅黑" pitchFamily="34" charset="-122"/>
                </a:rPr>
                <a:t>游戏保护系统、</a:t>
              </a:r>
              <a:r>
                <a:rPr lang="en-US" sz="1200">
                  <a:latin typeface="微软雅黑" pitchFamily="34" charset="-122"/>
                  <a:ea typeface="微软雅黑" pitchFamily="34" charset="-122"/>
                </a:rPr>
                <a:t> </a:t>
              </a:r>
              <a:r>
                <a:rPr lang="en-US" altLang="zh-CN" sz="1200">
                  <a:latin typeface="微软雅黑" pitchFamily="34" charset="-122"/>
                  <a:ea typeface="微软雅黑" pitchFamily="34" charset="-122"/>
                </a:rPr>
                <a:t>DriverFirewall</a:t>
              </a:r>
              <a:r>
                <a:rPr lang="zh-CN" altLang="en-US" sz="1200">
                  <a:latin typeface="微软雅黑" pitchFamily="34" charset="-122"/>
                  <a:ea typeface="微软雅黑" pitchFamily="34" charset="-122"/>
                </a:rPr>
                <a:t>驱动防火墙系统、</a:t>
              </a:r>
              <a:r>
                <a:rPr lang="en-US" altLang="zh-CN" sz="1200">
                  <a:latin typeface="微软雅黑" pitchFamily="34" charset="-122"/>
                  <a:ea typeface="微软雅黑" pitchFamily="34" charset="-122"/>
                </a:rPr>
                <a:t>QuickScan </a:t>
              </a:r>
              <a:r>
                <a:rPr lang="zh-CN" altLang="en-US" sz="1200">
                  <a:latin typeface="微软雅黑" pitchFamily="34" charset="-122"/>
                  <a:ea typeface="微软雅黑" pitchFamily="34" charset="-122"/>
                </a:rPr>
                <a:t>快速扫描系统、</a:t>
              </a:r>
              <a:r>
                <a:rPr lang="en-US" altLang="zh-CN" sz="1200">
                  <a:latin typeface="微软雅黑" pitchFamily="34" charset="-122"/>
                  <a:ea typeface="微软雅黑" pitchFamily="34" charset="-122"/>
                </a:rPr>
                <a:t>Strong Restore</a:t>
              </a:r>
              <a:r>
                <a:rPr lang="zh-CN" altLang="en-US" sz="1200">
                  <a:latin typeface="微软雅黑" pitchFamily="34" charset="-122"/>
                  <a:ea typeface="微软雅黑" pitchFamily="34" charset="-122"/>
                </a:rPr>
                <a:t>还原保护系统、防水墙、数据门卫、</a:t>
              </a:r>
              <a:r>
                <a:rPr lang="en-US" altLang="zh-CN" sz="1200">
                  <a:latin typeface="微软雅黑" pitchFamily="34" charset="-122"/>
                  <a:ea typeface="微软雅黑" pitchFamily="34" charset="-122"/>
                </a:rPr>
                <a:t>AUK</a:t>
              </a:r>
              <a:r>
                <a:rPr lang="zh-CN" altLang="en-US" sz="1200">
                  <a:latin typeface="微软雅黑" pitchFamily="34" charset="-122"/>
                  <a:ea typeface="微软雅黑" pitchFamily="34" charset="-122"/>
                </a:rPr>
                <a:t>防未知病毒引擎等等，其中</a:t>
              </a:r>
              <a:r>
                <a:rPr lang="en-US" altLang="zh-CN" sz="1200">
                  <a:latin typeface="微软雅黑" pitchFamily="34" charset="-122"/>
                  <a:ea typeface="微软雅黑" pitchFamily="34" charset="-122"/>
                </a:rPr>
                <a:t>GPK</a:t>
              </a:r>
              <a:r>
                <a:rPr lang="zh-CN" altLang="en-US" sz="1200">
                  <a:latin typeface="微软雅黑" pitchFamily="34" charset="-122"/>
                  <a:ea typeface="微软雅黑" pitchFamily="34" charset="-122"/>
                </a:rPr>
                <a:t>游戏保护系统目前已在盛大公司旗下游戏中广泛应用。</a:t>
              </a:r>
            </a:p>
          </p:txBody>
        </p:sp>
      </p:grpSp>
      <p:pic>
        <p:nvPicPr>
          <p:cNvPr id="55298" name="Picture 2" descr="http://hiphotos.baidu.com/zmq19920429/pic/item/237a4209af0bd3ac2eddd4b3.jpg"/>
          <p:cNvPicPr preferRelativeResize="0">
            <a:picLocks noChangeArrowheads="1"/>
          </p:cNvPicPr>
          <p:nvPr/>
        </p:nvPicPr>
        <p:blipFill>
          <a:blip r:embed="rId2"/>
          <a:stretch>
            <a:fillRect/>
          </a:stretch>
        </p:blipFill>
        <p:spPr bwMode="auto">
          <a:xfrm>
            <a:off x="1457325" y="1241425"/>
            <a:ext cx="2517775" cy="3313113"/>
          </a:xfrm>
          <a:prstGeom prst="rect">
            <a:avLst/>
          </a:prstGeom>
          <a:ln>
            <a:noFill/>
          </a:ln>
          <a:effectLst>
            <a:outerShdw blurRad="292100" dist="139700" dir="2700000" algn="tl" rotWithShape="0">
              <a:srgbClr val="333333">
                <a:alpha val="65000"/>
              </a:srgbClr>
            </a:outerShdw>
          </a:effectLst>
        </p:spPr>
      </p:pic>
      <p:sp>
        <p:nvSpPr>
          <p:cNvPr id="11" name="圆角矩形 10"/>
          <p:cNvSpPr/>
          <p:nvPr/>
        </p:nvSpPr>
        <p:spPr bwMode="auto">
          <a:xfrm>
            <a:off x="1807236" y="4716463"/>
            <a:ext cx="1678914" cy="467994"/>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12" name="矩形 11"/>
          <p:cNvSpPr>
            <a:spLocks noChangeArrowheads="1"/>
          </p:cNvSpPr>
          <p:nvPr/>
        </p:nvSpPr>
        <p:spPr bwMode="auto">
          <a:xfrm>
            <a:off x="1870488" y="4752413"/>
            <a:ext cx="1558511" cy="338554"/>
          </a:xfrm>
          <a:prstGeom prst="rect">
            <a:avLst/>
          </a:prstGeom>
          <a:noFill/>
          <a:scene3d>
            <a:camera prst="orthographicFront"/>
            <a:lightRig rig="threePt" dir="t"/>
          </a:scene3d>
          <a:sp3d/>
        </p:spPr>
        <p:txBody>
          <a:bodyPr>
            <a:spAutoFit/>
          </a:bodyPr>
          <a:lstStyle/>
          <a:p>
            <a:pPr algn="ctr" fontAlgn="auto">
              <a:spcBef>
                <a:spcPts val="0"/>
              </a:spcBef>
              <a:spcAft>
                <a:spcPts val="0"/>
              </a:spcAft>
              <a:defRPr/>
            </a:pPr>
            <a:r>
              <a:rPr lang="zh-CN" altLang="en-US" sz="1600" dirty="0">
                <a:solidFill>
                  <a:schemeClr val="bg1"/>
                </a:solidFill>
                <a:latin typeface="微软雅黑" pitchFamily="34" charset="-122"/>
                <a:ea typeface="微软雅黑" pitchFamily="34" charset="-122"/>
              </a:rPr>
              <a:t>技术总监</a:t>
            </a:r>
            <a:r>
              <a:rPr lang="en-US" altLang="zh-CN" sz="1600" dirty="0">
                <a:solidFill>
                  <a:schemeClr val="bg1"/>
                </a:solidFill>
                <a:latin typeface="微软雅黑" pitchFamily="34" charset="-122"/>
                <a:ea typeface="微软雅黑" pitchFamily="34" charset="-122"/>
              </a:rPr>
              <a:t>:</a:t>
            </a:r>
            <a:r>
              <a:rPr lang="zh-CN" altLang="en-US" sz="1600" dirty="0">
                <a:solidFill>
                  <a:schemeClr val="bg1"/>
                </a:solidFill>
                <a:latin typeface="微软雅黑" pitchFamily="34" charset="-122"/>
                <a:ea typeface="微软雅黑" pitchFamily="34" charset="-122"/>
              </a:rPr>
              <a:t>彭伟</a:t>
            </a:r>
            <a:endPar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55298"/>
                                        </p:tgtEl>
                                        <p:attrNameLst>
                                          <p:attrName>style.visibility</p:attrName>
                                        </p:attrNameLst>
                                      </p:cBhvr>
                                      <p:to>
                                        <p:strVal val="visible"/>
                                      </p:to>
                                    </p:set>
                                    <p:anim calcmode="lin" valueType="num">
                                      <p:cBhvr>
                                        <p:cTn id="7" dur="500" fill="hold"/>
                                        <p:tgtEl>
                                          <p:spTgt spid="55298"/>
                                        </p:tgtEl>
                                        <p:attrNameLst>
                                          <p:attrName>ppt_w</p:attrName>
                                        </p:attrNameLst>
                                      </p:cBhvr>
                                      <p:tavLst>
                                        <p:tav tm="0">
                                          <p:val>
                                            <p:fltVal val="0"/>
                                          </p:val>
                                        </p:tav>
                                        <p:tav tm="100000">
                                          <p:val>
                                            <p:strVal val="#ppt_w"/>
                                          </p:val>
                                        </p:tav>
                                      </p:tavLst>
                                    </p:anim>
                                    <p:anim calcmode="lin" valueType="num">
                                      <p:cBhvr>
                                        <p:cTn id="8" dur="500" fill="hold"/>
                                        <p:tgtEl>
                                          <p:spTgt spid="5529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团队介绍</a:t>
            </a:r>
          </a:p>
        </p:txBody>
      </p:sp>
      <p:grpSp>
        <p:nvGrpSpPr>
          <p:cNvPr id="21506" name="组合 30"/>
          <p:cNvGrpSpPr>
            <a:grpSpLocks/>
          </p:cNvGrpSpPr>
          <p:nvPr/>
        </p:nvGrpSpPr>
        <p:grpSpPr bwMode="auto">
          <a:xfrm>
            <a:off x="4575175" y="1181100"/>
            <a:ext cx="3530600" cy="3509963"/>
            <a:chOff x="679450" y="1259667"/>
            <a:chExt cx="1744663" cy="2578906"/>
          </a:xfrm>
        </p:grpSpPr>
        <p:sp>
          <p:nvSpPr>
            <p:cNvPr id="43" name="圆角矩形 42"/>
            <p:cNvSpPr/>
            <p:nvPr/>
          </p:nvSpPr>
          <p:spPr bwMode="auto">
            <a:xfrm>
              <a:off x="679450" y="1270247"/>
              <a:ext cx="1744663" cy="2568326"/>
            </a:xfrm>
            <a:prstGeom prst="roundRect">
              <a:avLst>
                <a:gd name="adj" fmla="val 5869"/>
              </a:avLst>
            </a:prstGeom>
            <a:solidFill>
              <a:schemeClr val="bg1">
                <a:alpha val="60000"/>
              </a:schemeClr>
            </a:soli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a:solidFill>
                  <a:schemeClr val="tx1"/>
                </a:solidFill>
                <a:latin typeface="微软雅黑" pitchFamily="34" charset="-122"/>
                <a:ea typeface="微软雅黑" pitchFamily="34" charset="-122"/>
              </a:endParaRPr>
            </a:p>
          </p:txBody>
        </p:sp>
        <p:sp>
          <p:nvSpPr>
            <p:cNvPr id="21511" name="TextBox 32"/>
            <p:cNvSpPr txBox="1">
              <a:spLocks noChangeArrowheads="1"/>
            </p:cNvSpPr>
            <p:nvPr/>
          </p:nvSpPr>
          <p:spPr bwMode="auto">
            <a:xfrm>
              <a:off x="729261" y="1259667"/>
              <a:ext cx="1628775" cy="1875538"/>
            </a:xfrm>
            <a:prstGeom prst="rect">
              <a:avLst/>
            </a:prstGeom>
            <a:noFill/>
            <a:ln w="9525">
              <a:noFill/>
              <a:miter lim="800000"/>
              <a:headEnd/>
              <a:tailEnd/>
            </a:ln>
          </p:spPr>
          <p:txBody>
            <a:bodyPr>
              <a:spAutoFit/>
            </a:bodyPr>
            <a:lstStyle/>
            <a:p>
              <a:pPr>
                <a:lnSpc>
                  <a:spcPct val="150000"/>
                </a:lnSpc>
              </a:pPr>
              <a:r>
                <a:rPr lang="zh-CN" altLang="en-US" sz="1200">
                  <a:latin typeface="微软雅黑" pitchFamily="34" charset="-122"/>
                  <a:ea typeface="微软雅黑" pitchFamily="34" charset="-122"/>
                </a:rPr>
                <a:t>毕业于中央广播电视大学。新浪四川运营主编，腾讯大成网运营创始人之一。知名网络写手，具有丰富的运营策划经验，擅长校园活动策划。代表作有：全国“</a:t>
              </a:r>
              <a:r>
                <a:rPr lang="en-US" altLang="zh-CN" sz="1200">
                  <a:latin typeface="微软雅黑" pitchFamily="34" charset="-122"/>
                  <a:ea typeface="微软雅黑" pitchFamily="34" charset="-122"/>
                </a:rPr>
                <a:t>ChinaJoy Cosplay”</a:t>
              </a:r>
              <a:r>
                <a:rPr lang="zh-CN" altLang="en-US" sz="1200">
                  <a:latin typeface="微软雅黑" pitchFamily="34" charset="-122"/>
                  <a:ea typeface="微软雅黑" pitchFamily="34" charset="-122"/>
                </a:rPr>
                <a:t>游戏动漫大赛、 “</a:t>
              </a:r>
              <a:r>
                <a:rPr lang="en-US" altLang="zh-CN" sz="1200">
                  <a:latin typeface="微软雅黑" pitchFamily="34" charset="-122"/>
                  <a:ea typeface="微软雅黑" pitchFamily="34" charset="-122"/>
                </a:rPr>
                <a:t>2009</a:t>
              </a:r>
              <a:r>
                <a:rPr lang="zh-CN" altLang="en-US" sz="1200">
                  <a:latin typeface="微软雅黑" pitchFamily="34" charset="-122"/>
                  <a:ea typeface="微软雅黑" pitchFamily="34" charset="-122"/>
                </a:rPr>
                <a:t>网络春晚和</a:t>
              </a:r>
              <a:r>
                <a:rPr lang="en-US" altLang="zh-CN" sz="1200">
                  <a:latin typeface="微软雅黑" pitchFamily="34" charset="-122"/>
                  <a:ea typeface="微软雅黑" pitchFamily="34" charset="-122"/>
                </a:rPr>
                <a:t>2010</a:t>
              </a:r>
              <a:r>
                <a:rPr lang="zh-CN" altLang="en-US" sz="1200">
                  <a:latin typeface="微软雅黑" pitchFamily="34" charset="-122"/>
                  <a:ea typeface="微软雅黑" pitchFamily="34" charset="-122"/>
                </a:rPr>
                <a:t>寂寞春晚”等。其中“</a:t>
              </a:r>
              <a:r>
                <a:rPr lang="en-US" altLang="zh-CN" sz="1200">
                  <a:latin typeface="微软雅黑" pitchFamily="34" charset="-122"/>
                  <a:ea typeface="微软雅黑" pitchFamily="34" charset="-122"/>
                </a:rPr>
                <a:t>ChinaJoy Cosplay”</a:t>
              </a:r>
              <a:r>
                <a:rPr lang="zh-CN" altLang="en-US" sz="1200">
                  <a:latin typeface="微软雅黑" pitchFamily="34" charset="-122"/>
                  <a:ea typeface="微软雅黑" pitchFamily="34" charset="-122"/>
                </a:rPr>
                <a:t>游戏动漫大赛获得成都区冠军。“寂寞春晚”（网络春晚），引起全国乃至亚洲地区</a:t>
              </a:r>
              <a:r>
                <a:rPr lang="en-US" altLang="zh-CN" sz="1200">
                  <a:latin typeface="微软雅黑" pitchFamily="34" charset="-122"/>
                  <a:ea typeface="微软雅黑" pitchFamily="34" charset="-122"/>
                </a:rPr>
                <a:t>400</a:t>
              </a:r>
              <a:r>
                <a:rPr lang="zh-CN" altLang="en-US" sz="1200">
                  <a:latin typeface="微软雅黑" pitchFamily="34" charset="-122"/>
                  <a:ea typeface="微软雅黑" pitchFamily="34" charset="-122"/>
                </a:rPr>
                <a:t>余家媒体的强势报道，包括</a:t>
              </a:r>
              <a:r>
                <a:rPr lang="en-US" altLang="zh-CN" sz="1200">
                  <a:latin typeface="微软雅黑" pitchFamily="34" charset="-122"/>
                  <a:ea typeface="微软雅黑" pitchFamily="34" charset="-122"/>
                </a:rPr>
                <a:t>CCTV</a:t>
              </a:r>
              <a:r>
                <a:rPr lang="zh-CN" altLang="en-US" sz="1200">
                  <a:latin typeface="微软雅黑" pitchFamily="34" charset="-122"/>
                  <a:ea typeface="微软雅黑" pitchFamily="34" charset="-122"/>
                </a:rPr>
                <a:t>、香港凤凰、台湾翡翠等。</a:t>
              </a:r>
              <a:endParaRPr lang="en-US" altLang="zh-CN" sz="1200">
                <a:latin typeface="微软雅黑" pitchFamily="34" charset="-122"/>
                <a:ea typeface="微软雅黑" pitchFamily="34" charset="-122"/>
              </a:endParaRPr>
            </a:p>
          </p:txBody>
        </p:sp>
      </p:grpSp>
      <p:pic>
        <p:nvPicPr>
          <p:cNvPr id="54274" name="Picture 2" descr="http://imgsrc.baidu.com/forum/pic/item/d459d10959801c8ed1581b08.jpg"/>
          <p:cNvPicPr preferRelativeResize="0">
            <a:picLocks noChangeArrowheads="1"/>
          </p:cNvPicPr>
          <p:nvPr/>
        </p:nvPicPr>
        <p:blipFill>
          <a:blip r:embed="rId2"/>
          <a:stretch>
            <a:fillRect/>
          </a:stretch>
        </p:blipFill>
        <p:spPr bwMode="auto">
          <a:xfrm>
            <a:off x="1457325" y="1350963"/>
            <a:ext cx="2517775" cy="3094037"/>
          </a:xfrm>
          <a:prstGeom prst="rect">
            <a:avLst/>
          </a:prstGeom>
          <a:ln>
            <a:noFill/>
          </a:ln>
          <a:effectLst>
            <a:outerShdw blurRad="292100" dist="139700" dir="2700000" algn="tl" rotWithShape="0">
              <a:srgbClr val="333333">
                <a:alpha val="65000"/>
              </a:srgbClr>
            </a:outerShdw>
          </a:effectLst>
        </p:spPr>
      </p:pic>
      <p:sp>
        <p:nvSpPr>
          <p:cNvPr id="11" name="圆角矩形 10"/>
          <p:cNvSpPr/>
          <p:nvPr/>
        </p:nvSpPr>
        <p:spPr bwMode="auto">
          <a:xfrm>
            <a:off x="1807236" y="4716463"/>
            <a:ext cx="1678914" cy="467994"/>
          </a:xfrm>
          <a:prstGeom prst="roundRect">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buFont typeface="Wingdings" pitchFamily="2" charset="2"/>
              <a:buChar char="u"/>
              <a:defRPr/>
            </a:pPr>
            <a:endParaRPr lang="zh-CN" altLang="en-US" sz="1600" b="1" dirty="0">
              <a:solidFill>
                <a:schemeClr val="bg1"/>
              </a:solidFill>
              <a:latin typeface="微软雅黑" pitchFamily="34" charset="-122"/>
              <a:ea typeface="微软雅黑" pitchFamily="34" charset="-122"/>
            </a:endParaRPr>
          </a:p>
        </p:txBody>
      </p:sp>
      <p:sp>
        <p:nvSpPr>
          <p:cNvPr id="12" name="矩形 11"/>
          <p:cNvSpPr>
            <a:spLocks noChangeArrowheads="1"/>
          </p:cNvSpPr>
          <p:nvPr/>
        </p:nvSpPr>
        <p:spPr bwMode="auto">
          <a:xfrm>
            <a:off x="1784763" y="4752413"/>
            <a:ext cx="1729962" cy="338554"/>
          </a:xfrm>
          <a:prstGeom prst="rect">
            <a:avLst/>
          </a:prstGeom>
          <a:noFill/>
          <a:scene3d>
            <a:camera prst="orthographicFront"/>
            <a:lightRig rig="threePt" dir="t"/>
          </a:scene3d>
          <a:sp3d/>
        </p:spPr>
        <p:txBody>
          <a:bodyPr>
            <a:spAutoFit/>
          </a:bodyPr>
          <a:lstStyle/>
          <a:p>
            <a:pPr algn="ctr" fontAlgn="auto">
              <a:spcBef>
                <a:spcPts val="0"/>
              </a:spcBef>
              <a:spcAft>
                <a:spcPts val="0"/>
              </a:spcAft>
              <a:defRPr/>
            </a:pPr>
            <a:r>
              <a:rPr lang="zh-CN" altLang="en-US" sz="1600" dirty="0">
                <a:solidFill>
                  <a:schemeClr val="bg1"/>
                </a:solidFill>
                <a:latin typeface="微软雅黑" pitchFamily="34" charset="-122"/>
                <a:ea typeface="微软雅黑" pitchFamily="34" charset="-122"/>
              </a:rPr>
              <a:t>运营总监</a:t>
            </a:r>
            <a:r>
              <a:rPr lang="en-US" altLang="zh-CN" sz="1600" dirty="0">
                <a:solidFill>
                  <a:schemeClr val="bg1"/>
                </a:solidFill>
                <a:latin typeface="微软雅黑" pitchFamily="34" charset="-122"/>
                <a:ea typeface="微软雅黑" pitchFamily="34" charset="-122"/>
              </a:rPr>
              <a:t>:</a:t>
            </a:r>
            <a:r>
              <a:rPr lang="zh-CN" altLang="en-US" sz="1600" dirty="0">
                <a:solidFill>
                  <a:schemeClr val="bg1"/>
                </a:solidFill>
                <a:latin typeface="微软雅黑" pitchFamily="34" charset="-122"/>
                <a:ea typeface="微软雅黑" pitchFamily="34" charset="-122"/>
              </a:rPr>
              <a:t>刁梦楠</a:t>
            </a:r>
            <a:endParaRPr lang="zh-CN" altLang="en-US" sz="1600" dirty="0">
              <a:solidFill>
                <a:schemeClr val="bg1"/>
              </a:solidFill>
              <a:effectLst>
                <a:reflection blurRad="6350" stA="50000" endA="300" endPos="50000" dist="60007" dir="5400000" sy="-100000" algn="bl" rotWithShape="0"/>
              </a:effectLst>
              <a:latin typeface="微软雅黑" pitchFamily="34" charset="-122"/>
              <a:ea typeface="微软雅黑"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54274"/>
                                        </p:tgtEl>
                                        <p:attrNameLst>
                                          <p:attrName>style.visibility</p:attrName>
                                        </p:attrNameLst>
                                      </p:cBhvr>
                                      <p:to>
                                        <p:strVal val="visible"/>
                                      </p:to>
                                    </p:set>
                                    <p:anim calcmode="lin" valueType="num">
                                      <p:cBhvr>
                                        <p:cTn id="7" dur="500" fill="hold"/>
                                        <p:tgtEl>
                                          <p:spTgt spid="54274"/>
                                        </p:tgtEl>
                                        <p:attrNameLst>
                                          <p:attrName>ppt_w</p:attrName>
                                        </p:attrNameLst>
                                      </p:cBhvr>
                                      <p:tavLst>
                                        <p:tav tm="0">
                                          <p:val>
                                            <p:fltVal val="0"/>
                                          </p:val>
                                        </p:tav>
                                        <p:tav tm="100000">
                                          <p:val>
                                            <p:strVal val="#ppt_w"/>
                                          </p:val>
                                        </p:tav>
                                      </p:tavLst>
                                    </p:anim>
                                    <p:anim calcmode="lin" valueType="num">
                                      <p:cBhvr>
                                        <p:cTn id="8" dur="500" fill="hold"/>
                                        <p:tgtEl>
                                          <p:spTgt spid="5427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Box 4"/>
          <p:cNvSpPr txBox="1">
            <a:spLocks noChangeArrowheads="1"/>
          </p:cNvSpPr>
          <p:nvPr/>
        </p:nvSpPr>
        <p:spPr bwMode="auto">
          <a:xfrm>
            <a:off x="6369050" y="28575"/>
            <a:ext cx="2646363" cy="461963"/>
          </a:xfrm>
          <a:prstGeom prst="rect">
            <a:avLst/>
          </a:prstGeom>
          <a:noFill/>
          <a:ln w="9525">
            <a:noFill/>
            <a:miter lim="800000"/>
            <a:headEnd/>
            <a:tailEnd/>
          </a:ln>
        </p:spPr>
        <p:txBody>
          <a:bodyPr>
            <a:spAutoFit/>
          </a:bodyPr>
          <a:lstStyle/>
          <a:p>
            <a:pPr algn="r"/>
            <a:r>
              <a:rPr lang="zh-CN" altLang="en-US" sz="2400">
                <a:solidFill>
                  <a:schemeClr val="bg1"/>
                </a:solidFill>
                <a:latin typeface="微软雅黑" pitchFamily="34" charset="-122"/>
                <a:ea typeface="微软雅黑" pitchFamily="34" charset="-122"/>
              </a:rPr>
              <a:t> </a:t>
            </a:r>
          </a:p>
        </p:txBody>
      </p:sp>
      <p:grpSp>
        <p:nvGrpSpPr>
          <p:cNvPr id="22530" name="组合 5"/>
          <p:cNvGrpSpPr>
            <a:grpSpLocks/>
          </p:cNvGrpSpPr>
          <p:nvPr/>
        </p:nvGrpSpPr>
        <p:grpSpPr bwMode="auto">
          <a:xfrm>
            <a:off x="2297113" y="2379663"/>
            <a:ext cx="4638675" cy="477837"/>
            <a:chOff x="1465263" y="1783951"/>
            <a:chExt cx="6228000" cy="792960"/>
          </a:xfrm>
        </p:grpSpPr>
        <p:sp>
          <p:nvSpPr>
            <p:cNvPr id="15" name="AutoShape 3"/>
            <p:cNvSpPr>
              <a:spLocks noChangeArrowheads="1"/>
            </p:cNvSpPr>
            <p:nvPr/>
          </p:nvSpPr>
          <p:spPr bwMode="auto">
            <a:xfrm>
              <a:off x="1465263" y="1783951"/>
              <a:ext cx="6228000" cy="792960"/>
            </a:xfrm>
            <a:prstGeom prst="roundRect">
              <a:avLst>
                <a:gd name="adj" fmla="val 16667"/>
              </a:avLst>
            </a:prstGeom>
            <a:solidFill>
              <a:srgbClr val="067AE4"/>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endParaRPr lang="zh-CN" altLang="zh-CN" b="1" dirty="0">
                <a:solidFill>
                  <a:srgbClr val="C00000"/>
                </a:solidFill>
                <a:latin typeface="Calibri" pitchFamily="34" charset="0"/>
                <a:ea typeface="微软雅黑" pitchFamily="34" charset="-122"/>
              </a:endParaRPr>
            </a:p>
          </p:txBody>
        </p:sp>
        <p:sp>
          <p:nvSpPr>
            <p:cNvPr id="16" name="AutoShape 3"/>
            <p:cNvSpPr>
              <a:spLocks noChangeArrowheads="1"/>
            </p:cNvSpPr>
            <p:nvPr/>
          </p:nvSpPr>
          <p:spPr bwMode="gray">
            <a:xfrm>
              <a:off x="1465263" y="1902172"/>
              <a:ext cx="6228000" cy="556516"/>
            </a:xfrm>
            <a:prstGeom prst="roundRect">
              <a:avLst>
                <a:gd name="adj" fmla="val 16667"/>
              </a:avLst>
            </a:prstGeom>
            <a:solidFill>
              <a:schemeClr val="bg1"/>
            </a:solidFill>
            <a:ln w="9525" algn="ctr">
              <a:solidFill>
                <a:srgbClr val="0070C0"/>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0" fontAlgn="auto" hangingPunct="0">
                <a:spcBef>
                  <a:spcPts val="0"/>
                </a:spcBef>
                <a:spcAft>
                  <a:spcPts val="0"/>
                </a:spcAft>
                <a:defRPr/>
              </a:pPr>
              <a:r>
                <a:rPr lang="zh-CN" altLang="en-US" b="1" dirty="0">
                  <a:latin typeface="Calibri" pitchFamily="34" charset="0"/>
                  <a:ea typeface="微软雅黑" pitchFamily="34" charset="-122"/>
                </a:rPr>
                <a:t>二、项目概述</a:t>
              </a:r>
              <a:endParaRPr lang="zh-CN" altLang="zh-CN" b="1" dirty="0">
                <a:latin typeface="Calibri" pitchFamily="34" charset="0"/>
                <a:ea typeface="微软雅黑" pitchFamily="34" charset="-122"/>
              </a:endParaRPr>
            </a:p>
          </p:txBody>
        </p:sp>
      </p:grpSp>
      <p:grpSp>
        <p:nvGrpSpPr>
          <p:cNvPr id="22531" name="组合 12"/>
          <p:cNvGrpSpPr>
            <a:grpSpLocks/>
          </p:cNvGrpSpPr>
          <p:nvPr/>
        </p:nvGrpSpPr>
        <p:grpSpPr bwMode="auto">
          <a:xfrm>
            <a:off x="2316163" y="3221038"/>
            <a:ext cx="1947862" cy="339725"/>
            <a:chOff x="2326684" y="3221658"/>
            <a:chExt cx="1947602" cy="338554"/>
          </a:xfrm>
        </p:grpSpPr>
        <p:pic>
          <p:nvPicPr>
            <p:cNvPr id="22535" name="Picture 19" descr="sub"/>
            <p:cNvPicPr>
              <a:picLocks noChangeAspect="1" noChangeArrowheads="1"/>
            </p:cNvPicPr>
            <p:nvPr/>
          </p:nvPicPr>
          <p:blipFill>
            <a:blip r:embed="rId2"/>
            <a:srcRect/>
            <a:stretch>
              <a:fillRect/>
            </a:stretch>
          </p:blipFill>
          <p:spPr bwMode="auto">
            <a:xfrm>
              <a:off x="2326684" y="3314663"/>
              <a:ext cx="160338" cy="150812"/>
            </a:xfrm>
            <a:prstGeom prst="rect">
              <a:avLst/>
            </a:prstGeom>
            <a:noFill/>
            <a:ln w="9525">
              <a:noFill/>
              <a:miter lim="800000"/>
              <a:headEnd/>
              <a:tailEnd/>
            </a:ln>
          </p:spPr>
        </p:pic>
        <p:sp>
          <p:nvSpPr>
            <p:cNvPr id="22536" name="TextBox 7"/>
            <p:cNvSpPr txBox="1">
              <a:spLocks noChangeArrowheads="1"/>
            </p:cNvSpPr>
            <p:nvPr/>
          </p:nvSpPr>
          <p:spPr bwMode="auto">
            <a:xfrm>
              <a:off x="2583709" y="3221658"/>
              <a:ext cx="1690577" cy="338554"/>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项目背景</a:t>
              </a:r>
            </a:p>
          </p:txBody>
        </p:sp>
      </p:grpSp>
      <p:grpSp>
        <p:nvGrpSpPr>
          <p:cNvPr id="22532" name="组合 13"/>
          <p:cNvGrpSpPr>
            <a:grpSpLocks/>
          </p:cNvGrpSpPr>
          <p:nvPr/>
        </p:nvGrpSpPr>
        <p:grpSpPr bwMode="auto">
          <a:xfrm>
            <a:off x="2316163" y="3778250"/>
            <a:ext cx="1957387" cy="338138"/>
            <a:chOff x="2316052" y="3926952"/>
            <a:chExt cx="1958234" cy="338554"/>
          </a:xfrm>
        </p:grpSpPr>
        <p:pic>
          <p:nvPicPr>
            <p:cNvPr id="22533" name="Picture 19" descr="sub"/>
            <p:cNvPicPr>
              <a:picLocks noChangeAspect="1" noChangeArrowheads="1"/>
            </p:cNvPicPr>
            <p:nvPr/>
          </p:nvPicPr>
          <p:blipFill>
            <a:blip r:embed="rId2"/>
            <a:srcRect/>
            <a:stretch>
              <a:fillRect/>
            </a:stretch>
          </p:blipFill>
          <p:spPr bwMode="auto">
            <a:xfrm>
              <a:off x="2316052" y="4027045"/>
              <a:ext cx="160338" cy="150812"/>
            </a:xfrm>
            <a:prstGeom prst="rect">
              <a:avLst/>
            </a:prstGeom>
            <a:noFill/>
            <a:ln w="9525">
              <a:noFill/>
              <a:miter lim="800000"/>
              <a:headEnd/>
              <a:tailEnd/>
            </a:ln>
          </p:spPr>
        </p:pic>
        <p:sp>
          <p:nvSpPr>
            <p:cNvPr id="22534" name="TextBox 8"/>
            <p:cNvSpPr txBox="1">
              <a:spLocks noChangeArrowheads="1"/>
            </p:cNvSpPr>
            <p:nvPr/>
          </p:nvSpPr>
          <p:spPr bwMode="auto">
            <a:xfrm>
              <a:off x="2583709" y="3926952"/>
              <a:ext cx="1690577" cy="338554"/>
            </a:xfrm>
            <a:prstGeom prst="rect">
              <a:avLst/>
            </a:prstGeom>
            <a:noFill/>
            <a:ln w="9525">
              <a:noFill/>
              <a:miter lim="800000"/>
              <a:headEnd/>
              <a:tailEnd/>
            </a:ln>
          </p:spPr>
          <p:txBody>
            <a:bodyPr>
              <a:spAutoFit/>
            </a:bodyPr>
            <a:lstStyle/>
            <a:p>
              <a:r>
                <a:rPr lang="zh-CN" altLang="en-US" sz="1600">
                  <a:latin typeface="微软雅黑" pitchFamily="34" charset="-122"/>
                  <a:ea typeface="微软雅黑" pitchFamily="34" charset="-122"/>
                </a:rPr>
                <a:t>项目定位</a:t>
              </a:r>
            </a:p>
          </p:txBody>
        </p:sp>
      </p:grpSp>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1881</TotalTime>
  <Words>3373</Words>
  <Application>Microsoft Office PowerPoint</Application>
  <PresentationFormat>On-screen Show (16:10)</PresentationFormat>
  <Paragraphs>176</Paragraphs>
  <Slides>36</Slides>
  <Notes>0</Notes>
  <HiddenSlides>0</HiddenSlides>
  <MMClips>0</MMClips>
  <ScaleCrop>false</ScaleCrop>
  <HeadingPairs>
    <vt:vector size="6" baseType="variant">
      <vt:variant>
        <vt:lpstr>已用的字体</vt:lpstr>
      </vt:variant>
      <vt:variant>
        <vt:i4>10</vt:i4>
      </vt:variant>
      <vt:variant>
        <vt:lpstr>演示文稿设计模板</vt:lpstr>
      </vt:variant>
      <vt:variant>
        <vt:i4>2</vt:i4>
      </vt:variant>
      <vt:variant>
        <vt:lpstr>幻灯片标题</vt:lpstr>
      </vt:variant>
      <vt:variant>
        <vt:i4>36</vt:i4>
      </vt:variant>
    </vt:vector>
  </HeadingPairs>
  <TitlesOfParts>
    <vt:vector size="48" baseType="lpstr">
      <vt:lpstr>Arial</vt:lpstr>
      <vt:lpstr>宋体</vt:lpstr>
      <vt:lpstr>Calibri</vt:lpstr>
      <vt:lpstr>微软雅黑</vt:lpstr>
      <vt:lpstr>Times New Roman</vt:lpstr>
      <vt:lpstr>Segoe</vt:lpstr>
      <vt:lpstr>Segoe UI</vt:lpstr>
      <vt:lpstr>MS PGothic</vt:lpstr>
      <vt:lpstr>幼圆</vt:lpstr>
      <vt:lpstr>Wingdings</vt:lpstr>
      <vt:lpstr>Office 主题</vt: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vector>
  </TitlesOfParts>
  <Company>锐普PPT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锐普</dc:creator>
  <cp:lastModifiedBy>深度技术</cp:lastModifiedBy>
  <cp:revision>235</cp:revision>
  <dcterms:created xsi:type="dcterms:W3CDTF">2009-08-11T06:30:29Z</dcterms:created>
  <dcterms:modified xsi:type="dcterms:W3CDTF">2010-12-02T03:28:42Z</dcterms:modified>
</cp:coreProperties>
</file>